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2"/>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Lato" charset="1" panose="020F0502020204030203"/>
      <p:regular r:id="rId29"/>
    </p:embeddedFont>
    <p:embeddedFont>
      <p:font typeface="Archivo Black" charset="1" panose="020B0A03020202020B04"/>
      <p:regular r:id="rId30"/>
    </p:embeddedFont>
    <p:embeddedFont>
      <p:font typeface="Heebo Bold" charset="1" panose="00000800000000000000"/>
      <p:regular r:id="rId31"/>
    </p:embeddedFont>
    <p:embeddedFont>
      <p:font typeface="Heebo" charset="1" panose="00000500000000000000"/>
      <p:regular r:id="rId32"/>
    </p:embeddedFont>
    <p:embeddedFont>
      <p:font typeface="League Spartan" charset="1" panose="00000800000000000000"/>
      <p:regular r:id="rId33"/>
    </p:embeddedFont>
    <p:embeddedFont>
      <p:font typeface="Open Sans Bold" charset="1" panose="00000000000000000000"/>
      <p:regular r:id="rId34"/>
    </p:embeddedFont>
    <p:embeddedFont>
      <p:font typeface="Helios Extended Bold" charset="1" panose="02000805050000020004"/>
      <p:regular r:id="rId35"/>
    </p:embeddedFont>
    <p:embeddedFont>
      <p:font typeface="Open Sans" charset="1" panose="00000000000000000000"/>
      <p:regular r:id="rId36"/>
    </p:embeddedFont>
    <p:embeddedFont>
      <p:font typeface="Helvetica World Bold" charset="1" panose="020B0800040000020004"/>
      <p:regular r:id="rId37"/>
    </p:embeddedFont>
    <p:embeddedFont>
      <p:font typeface="Lato Bold" charset="1" panose="020F0502020204030203"/>
      <p:regular r:id="rId38"/>
    </p:embeddedFont>
    <p:embeddedFont>
      <p:font typeface="Helvetica" charset="1" panose="020B0504020202020204"/>
      <p:regular r:id="rId39"/>
    </p:embeddedFont>
    <p:embeddedFont>
      <p:font typeface="Helvetica Bold" charset="1" panose="020B0704020202030204"/>
      <p:regular r:id="rId40"/>
    </p:embeddedFont>
    <p:embeddedFont>
      <p:font typeface="Canva Sans" charset="1" panose="020B0503030501040103"/>
      <p:regular r:id="rId41"/>
    </p:embeddedFont>
    <p:embeddedFont>
      <p:font typeface="Aleo Bold" charset="1" panose="020F0802020204030203"/>
      <p:regular r:id="rId45"/>
    </p:embeddedFont>
    <p:embeddedFont>
      <p:font typeface="Montserrat Light" charset="1" panose="00000400000000000000"/>
      <p:regular r:id="rId46"/>
    </p:embeddedFont>
    <p:embeddedFont>
      <p:font typeface="Helios Extended" charset="1" panose="02000505040000020004"/>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notesMasters/notesMaster1.xml" Type="http://schemas.openxmlformats.org/officeDocument/2006/relationships/notesMaster"/><Relationship Id="rId43" Target="theme/theme2.xml" Type="http://schemas.openxmlformats.org/officeDocument/2006/relationships/theme"/><Relationship Id="rId44" Target="notesSlides/notesSlide1.xml" Type="http://schemas.openxmlformats.org/officeDocument/2006/relationships/notesSlide"/><Relationship Id="rId45" Target="fonts/font45.fntdata" Type="http://schemas.openxmlformats.org/officeDocument/2006/relationships/font"/><Relationship Id="rId46" Target="fonts/font46.fntdata" Type="http://schemas.openxmlformats.org/officeDocument/2006/relationships/font"/><Relationship Id="rId47" Target="notesSlides/notesSlide2.xml" Type="http://schemas.openxmlformats.org/officeDocument/2006/relationships/notesSlide"/><Relationship Id="rId48" Target="fonts/font48.fntdata" Type="http://schemas.openxmlformats.org/officeDocument/2006/relationships/font"/><Relationship Id="rId49" Target="notesSlides/notesSlide3.xml" Type="http://schemas.openxmlformats.org/officeDocument/2006/relationships/notesSlid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Our study is to determine best model for sentiment analysis task using techniques we learned in this class and beyond. So, we experimented with more than 70 models and their hyperparameters. This table shows the top 3 from each. </a:t>
            </a:r>
          </a:p>
          <a:p>
            <a:r>
              <a:rPr lang="en-US"/>
              <a:t/>
            </a:r>
          </a:p>
          <a:p>
            <a:r>
              <a:rPr lang="en-US"/>
              <a:t>Based on our experiments, we conclude logistic regression and support vector machine models generally performs quite well &gt;0.75 However, note that RBF SVM training is 200 times slower.</a:t>
            </a:r>
          </a:p>
          <a:p>
            <a:r>
              <a:rPr lang="en-US"/>
              <a:t/>
            </a:r>
          </a:p>
          <a:p>
            <a:r>
              <a:rPr lang="en-US"/>
              <a:t>The decision tree produces the lowest accuracy. This indicates that although decision tree can be used for classification task, it is not the best model for NLP task especially high dimensional data and sparse features like movie reviews.</a:t>
            </a:r>
          </a:p>
          <a:p>
            <a:r>
              <a:rPr lang="en-US"/>
              <a:t/>
            </a:r>
          </a:p>
          <a:p>
            <a:r>
              <a:rPr lang="en-US"/>
              <a:t>The ensemble model also performs slightly poorer that the individual base classifier.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2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VAGXOQ8JIYo.mp4" Type="http://schemas.openxmlformats.org/officeDocument/2006/relationships/video"/><Relationship Id="rId4" Target="../media/VAGXOQ8JIYo.mp4" Type="http://schemas.microsoft.com/office/2007/relationships/media"/></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https://www.themoviedb.org" TargetMode="External" Type="http://schemas.openxmlformats.org/officeDocument/2006/relationships/hyperlink"/></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85845" y="160964"/>
            <a:ext cx="18288000" cy="9343505"/>
          </a:xfrm>
          <a:custGeom>
            <a:avLst/>
            <a:gdLst/>
            <a:ahLst/>
            <a:cxnLst/>
            <a:rect r="r" b="b" t="t" l="l"/>
            <a:pathLst>
              <a:path h="9343505" w="18288000">
                <a:moveTo>
                  <a:pt x="18288000" y="0"/>
                </a:moveTo>
                <a:lnTo>
                  <a:pt x="0" y="0"/>
                </a:lnTo>
                <a:lnTo>
                  <a:pt x="0" y="9343506"/>
                </a:lnTo>
                <a:lnTo>
                  <a:pt x="18288000" y="9343506"/>
                </a:lnTo>
                <a:lnTo>
                  <a:pt x="1828800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7924918" y="8231797"/>
            <a:ext cx="3086100" cy="804358"/>
            <a:chOff x="0" y="0"/>
            <a:chExt cx="812800" cy="211847"/>
          </a:xfrm>
        </p:grpSpPr>
        <p:sp>
          <p:nvSpPr>
            <p:cNvPr name="Freeform 4" id="4"/>
            <p:cNvSpPr/>
            <p:nvPr/>
          </p:nvSpPr>
          <p:spPr>
            <a:xfrm flipH="false" flipV="false" rot="0">
              <a:off x="0" y="0"/>
              <a:ext cx="812800" cy="211847"/>
            </a:xfrm>
            <a:custGeom>
              <a:avLst/>
              <a:gdLst/>
              <a:ahLst/>
              <a:cxnLst/>
              <a:rect r="r" b="b" t="t" l="l"/>
              <a:pathLst>
                <a:path h="211847" w="812800">
                  <a:moveTo>
                    <a:pt x="50173" y="0"/>
                  </a:moveTo>
                  <a:lnTo>
                    <a:pt x="762627" y="0"/>
                  </a:lnTo>
                  <a:cubicBezTo>
                    <a:pt x="775934" y="0"/>
                    <a:pt x="788695" y="5286"/>
                    <a:pt x="798105" y="14695"/>
                  </a:cubicBezTo>
                  <a:cubicBezTo>
                    <a:pt x="807514" y="24105"/>
                    <a:pt x="812800" y="36866"/>
                    <a:pt x="812800" y="50173"/>
                  </a:cubicBezTo>
                  <a:lnTo>
                    <a:pt x="812800" y="161675"/>
                  </a:lnTo>
                  <a:cubicBezTo>
                    <a:pt x="812800" y="174981"/>
                    <a:pt x="807514" y="187743"/>
                    <a:pt x="798105" y="197152"/>
                  </a:cubicBezTo>
                  <a:cubicBezTo>
                    <a:pt x="788695" y="206561"/>
                    <a:pt x="775934" y="211847"/>
                    <a:pt x="762627" y="211847"/>
                  </a:cubicBezTo>
                  <a:lnTo>
                    <a:pt x="50173" y="211847"/>
                  </a:lnTo>
                  <a:cubicBezTo>
                    <a:pt x="36866" y="211847"/>
                    <a:pt x="24105" y="206561"/>
                    <a:pt x="14695" y="197152"/>
                  </a:cubicBezTo>
                  <a:cubicBezTo>
                    <a:pt x="5286" y="187743"/>
                    <a:pt x="0" y="174981"/>
                    <a:pt x="0" y="161675"/>
                  </a:cubicBezTo>
                  <a:lnTo>
                    <a:pt x="0" y="50173"/>
                  </a:lnTo>
                  <a:cubicBezTo>
                    <a:pt x="0" y="36866"/>
                    <a:pt x="5286" y="24105"/>
                    <a:pt x="14695" y="14695"/>
                  </a:cubicBezTo>
                  <a:cubicBezTo>
                    <a:pt x="24105" y="5286"/>
                    <a:pt x="36866" y="0"/>
                    <a:pt x="50173" y="0"/>
                  </a:cubicBezTo>
                  <a:close/>
                </a:path>
              </a:pathLst>
            </a:custGeom>
            <a:solidFill>
              <a:srgbClr val="4E6E81"/>
            </a:solidFill>
          </p:spPr>
        </p:sp>
        <p:sp>
          <p:nvSpPr>
            <p:cNvPr name="TextBox 5" id="5"/>
            <p:cNvSpPr txBox="true"/>
            <p:nvPr/>
          </p:nvSpPr>
          <p:spPr>
            <a:xfrm>
              <a:off x="0" y="-47625"/>
              <a:ext cx="812800" cy="259472"/>
            </a:xfrm>
            <a:prstGeom prst="rect">
              <a:avLst/>
            </a:prstGeom>
          </p:spPr>
          <p:txBody>
            <a:bodyPr anchor="ctr" rtlCol="false" tIns="50800" lIns="50800" bIns="50800" rIns="50800"/>
            <a:lstStyle/>
            <a:p>
              <a:pPr algn="ctr">
                <a:lnSpc>
                  <a:spcPts val="3079"/>
                </a:lnSpc>
              </a:pPr>
              <a:r>
                <a:rPr lang="en-US" sz="2199" spc="219">
                  <a:solidFill>
                    <a:srgbClr val="FFFFFF"/>
                  </a:solidFill>
                  <a:latin typeface="Lato"/>
                  <a:ea typeface="Lato"/>
                  <a:cs typeface="Lato"/>
                  <a:sym typeface="Lato"/>
                </a:rPr>
                <a:t>23 Nov 2024</a:t>
              </a:r>
            </a:p>
          </p:txBody>
        </p:sp>
      </p:grpSp>
      <p:sp>
        <p:nvSpPr>
          <p:cNvPr name="TextBox 6" id="6"/>
          <p:cNvSpPr txBox="true"/>
          <p:nvPr/>
        </p:nvSpPr>
        <p:spPr>
          <a:xfrm rot="0">
            <a:off x="1171913" y="1854018"/>
            <a:ext cx="16087387" cy="3107988"/>
          </a:xfrm>
          <a:prstGeom prst="rect">
            <a:avLst/>
          </a:prstGeom>
        </p:spPr>
        <p:txBody>
          <a:bodyPr anchor="t" rtlCol="false" tIns="0" lIns="0" bIns="0" rIns="0">
            <a:spAutoFit/>
          </a:bodyPr>
          <a:lstStyle/>
          <a:p>
            <a:pPr algn="ctr">
              <a:lnSpc>
                <a:spcPts val="6159"/>
              </a:lnSpc>
            </a:pPr>
            <a:r>
              <a:rPr lang="en-US" sz="4399" spc="219">
                <a:solidFill>
                  <a:srgbClr val="000000"/>
                </a:solidFill>
                <a:latin typeface="Archivo Black"/>
                <a:ea typeface="Archivo Black"/>
                <a:cs typeface="Archivo Black"/>
                <a:sym typeface="Archivo Black"/>
              </a:rPr>
              <a:t>SENTIMENT ANALYSIS </a:t>
            </a:r>
          </a:p>
          <a:p>
            <a:pPr algn="ctr">
              <a:lnSpc>
                <a:spcPts val="6159"/>
              </a:lnSpc>
            </a:pPr>
            <a:r>
              <a:rPr lang="en-US" sz="4399" spc="219">
                <a:solidFill>
                  <a:srgbClr val="000000"/>
                </a:solidFill>
                <a:latin typeface="Archivo Black"/>
                <a:ea typeface="Archivo Black"/>
                <a:cs typeface="Archivo Black"/>
                <a:sym typeface="Archivo Black"/>
              </a:rPr>
              <a:t>OF MOVIE REVIEWS WITH </a:t>
            </a:r>
          </a:p>
          <a:p>
            <a:pPr algn="ctr">
              <a:lnSpc>
                <a:spcPts val="6159"/>
              </a:lnSpc>
            </a:pPr>
            <a:r>
              <a:rPr lang="en-US" sz="4399" spc="219">
                <a:solidFill>
                  <a:srgbClr val="000000"/>
                </a:solidFill>
                <a:latin typeface="Archivo Black"/>
                <a:ea typeface="Archivo Black"/>
                <a:cs typeface="Archivo Black"/>
                <a:sym typeface="Archivo Black"/>
              </a:rPr>
              <a:t>MACHINE LEARNING &amp; DEEP LEARNING </a:t>
            </a:r>
          </a:p>
          <a:p>
            <a:pPr algn="ctr" marL="0" indent="0" lvl="0">
              <a:lnSpc>
                <a:spcPts val="6159"/>
              </a:lnSpc>
            </a:pPr>
            <a:r>
              <a:rPr lang="en-US" sz="4399" spc="219">
                <a:solidFill>
                  <a:srgbClr val="000000"/>
                </a:solidFill>
                <a:latin typeface="Archivo Black"/>
                <a:ea typeface="Archivo Black"/>
                <a:cs typeface="Archivo Black"/>
                <a:sym typeface="Archivo Black"/>
              </a:rPr>
              <a:t>MODELS</a:t>
            </a:r>
          </a:p>
        </p:txBody>
      </p:sp>
      <p:sp>
        <p:nvSpPr>
          <p:cNvPr name="TextBox 7" id="7"/>
          <p:cNvSpPr txBox="true"/>
          <p:nvPr/>
        </p:nvSpPr>
        <p:spPr>
          <a:xfrm rot="0">
            <a:off x="2191277" y="5559416"/>
            <a:ext cx="14553384" cy="389255"/>
          </a:xfrm>
          <a:prstGeom prst="rect">
            <a:avLst/>
          </a:prstGeom>
        </p:spPr>
        <p:txBody>
          <a:bodyPr anchor="t" rtlCol="false" tIns="0" lIns="0" bIns="0" rIns="0">
            <a:spAutoFit/>
          </a:bodyPr>
          <a:lstStyle/>
          <a:p>
            <a:pPr algn="ctr" marL="0" indent="0" lvl="0">
              <a:lnSpc>
                <a:spcPts val="3219"/>
              </a:lnSpc>
            </a:pPr>
            <a:r>
              <a:rPr lang="en-US" b="true" sz="2299" spc="229">
                <a:solidFill>
                  <a:srgbClr val="000000"/>
                </a:solidFill>
                <a:latin typeface="Heebo Bold"/>
                <a:ea typeface="Heebo Bold"/>
                <a:cs typeface="Heebo Bold"/>
                <a:sym typeface="Heebo Bold"/>
              </a:rPr>
              <a:t>ANGUS ONG     CHRISTINE     ERIC LI QIN     FAN PEIQIONG     ZHU YUDI</a:t>
            </a:r>
          </a:p>
        </p:txBody>
      </p:sp>
      <p:grpSp>
        <p:nvGrpSpPr>
          <p:cNvPr name="Group 8" id="8"/>
          <p:cNvGrpSpPr/>
          <p:nvPr/>
        </p:nvGrpSpPr>
        <p:grpSpPr>
          <a:xfrm rot="0">
            <a:off x="6388990" y="7276965"/>
            <a:ext cx="5653233" cy="804358"/>
            <a:chOff x="0" y="0"/>
            <a:chExt cx="1488917" cy="211847"/>
          </a:xfrm>
        </p:grpSpPr>
        <p:sp>
          <p:nvSpPr>
            <p:cNvPr name="Freeform 9" id="9"/>
            <p:cNvSpPr/>
            <p:nvPr/>
          </p:nvSpPr>
          <p:spPr>
            <a:xfrm flipH="false" flipV="false" rot="0">
              <a:off x="0" y="0"/>
              <a:ext cx="1488917" cy="211847"/>
            </a:xfrm>
            <a:custGeom>
              <a:avLst/>
              <a:gdLst/>
              <a:ahLst/>
              <a:cxnLst/>
              <a:rect r="r" b="b" t="t" l="l"/>
              <a:pathLst>
                <a:path h="211847" w="1488917">
                  <a:moveTo>
                    <a:pt x="27389" y="0"/>
                  </a:moveTo>
                  <a:lnTo>
                    <a:pt x="1461528" y="0"/>
                  </a:lnTo>
                  <a:cubicBezTo>
                    <a:pt x="1468792" y="0"/>
                    <a:pt x="1475759" y="2886"/>
                    <a:pt x="1480895" y="8022"/>
                  </a:cubicBezTo>
                  <a:cubicBezTo>
                    <a:pt x="1486032" y="13159"/>
                    <a:pt x="1488917" y="20125"/>
                    <a:pt x="1488917" y="27389"/>
                  </a:cubicBezTo>
                  <a:lnTo>
                    <a:pt x="1488917" y="184458"/>
                  </a:lnTo>
                  <a:cubicBezTo>
                    <a:pt x="1488917" y="191722"/>
                    <a:pt x="1486032" y="198689"/>
                    <a:pt x="1480895" y="203825"/>
                  </a:cubicBezTo>
                  <a:cubicBezTo>
                    <a:pt x="1475759" y="208962"/>
                    <a:pt x="1468792" y="211847"/>
                    <a:pt x="1461528" y="211847"/>
                  </a:cubicBezTo>
                  <a:lnTo>
                    <a:pt x="27389" y="211847"/>
                  </a:lnTo>
                  <a:cubicBezTo>
                    <a:pt x="20125" y="211847"/>
                    <a:pt x="13159" y="208962"/>
                    <a:pt x="8022" y="203825"/>
                  </a:cubicBezTo>
                  <a:cubicBezTo>
                    <a:pt x="2886" y="198689"/>
                    <a:pt x="0" y="191722"/>
                    <a:pt x="0" y="184458"/>
                  </a:cubicBezTo>
                  <a:lnTo>
                    <a:pt x="0" y="27389"/>
                  </a:lnTo>
                  <a:cubicBezTo>
                    <a:pt x="0" y="20125"/>
                    <a:pt x="2886" y="13159"/>
                    <a:pt x="8022" y="8022"/>
                  </a:cubicBezTo>
                  <a:cubicBezTo>
                    <a:pt x="13159" y="2886"/>
                    <a:pt x="20125" y="0"/>
                    <a:pt x="27389" y="0"/>
                  </a:cubicBezTo>
                  <a:close/>
                </a:path>
              </a:pathLst>
            </a:custGeom>
            <a:solidFill>
              <a:srgbClr val="5E5E5E"/>
            </a:solidFill>
          </p:spPr>
        </p:sp>
        <p:sp>
          <p:nvSpPr>
            <p:cNvPr name="TextBox 10" id="10"/>
            <p:cNvSpPr txBox="true"/>
            <p:nvPr/>
          </p:nvSpPr>
          <p:spPr>
            <a:xfrm>
              <a:off x="0" y="-47625"/>
              <a:ext cx="1488917" cy="259472"/>
            </a:xfrm>
            <a:prstGeom prst="rect">
              <a:avLst/>
            </a:prstGeom>
          </p:spPr>
          <p:txBody>
            <a:bodyPr anchor="ctr" rtlCol="false" tIns="50800" lIns="50800" bIns="50800" rIns="50800"/>
            <a:lstStyle/>
            <a:p>
              <a:pPr algn="ctr">
                <a:lnSpc>
                  <a:spcPts val="3079"/>
                </a:lnSpc>
              </a:pPr>
              <a:r>
                <a:rPr lang="en-US" sz="2199" spc="219">
                  <a:solidFill>
                    <a:srgbClr val="FFFFFF"/>
                  </a:solidFill>
                  <a:latin typeface="Lato"/>
                  <a:ea typeface="Lato"/>
                  <a:cs typeface="Lato"/>
                  <a:sym typeface="Lato"/>
                </a:rPr>
                <a:t>KM6312 Data Mining and Analysis</a:t>
              </a:r>
            </a:p>
          </p:txBody>
        </p:sp>
      </p:grpSp>
      <p:sp>
        <p:nvSpPr>
          <p:cNvPr name="TextBox 11" id="11"/>
          <p:cNvSpPr txBox="true"/>
          <p:nvPr/>
        </p:nvSpPr>
        <p:spPr>
          <a:xfrm rot="0">
            <a:off x="3660848" y="5921048"/>
            <a:ext cx="11887650" cy="349250"/>
          </a:xfrm>
          <a:prstGeom prst="rect">
            <a:avLst/>
          </a:prstGeom>
        </p:spPr>
        <p:txBody>
          <a:bodyPr anchor="t" rtlCol="false" tIns="0" lIns="0" bIns="0" rIns="0">
            <a:spAutoFit/>
          </a:bodyPr>
          <a:lstStyle/>
          <a:p>
            <a:pPr algn="ctr" marL="0" indent="0" lvl="0">
              <a:lnSpc>
                <a:spcPts val="2800"/>
              </a:lnSpc>
            </a:pPr>
            <a:r>
              <a:rPr lang="en-US" sz="2000" spc="200">
                <a:solidFill>
                  <a:srgbClr val="000000"/>
                </a:solidFill>
                <a:latin typeface="Heebo"/>
                <a:ea typeface="Heebo"/>
                <a:cs typeface="Heebo"/>
                <a:sym typeface="Heebo"/>
              </a:rPr>
              <a:t> G2304661L         G2304472B        G2405157F           G2302391D           G2304581E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4136" y="9502602"/>
            <a:ext cx="248490" cy="2484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7010810" y="1028700"/>
            <a:ext cx="248490" cy="24849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AutoShape 8" id="8"/>
          <p:cNvSpPr/>
          <p:nvPr/>
        </p:nvSpPr>
        <p:spPr>
          <a:xfrm>
            <a:off x="894136" y="204921"/>
            <a:ext cx="0" cy="3334176"/>
          </a:xfrm>
          <a:prstGeom prst="line">
            <a:avLst/>
          </a:prstGeom>
          <a:ln cap="flat" w="57150">
            <a:solidFill>
              <a:srgbClr val="4E6E81"/>
            </a:solidFill>
            <a:prstDash val="sysDash"/>
            <a:headEnd type="none" len="sm" w="sm"/>
            <a:tailEnd type="none" len="sm" w="sm"/>
          </a:ln>
        </p:spPr>
      </p:sp>
      <p:sp>
        <p:nvSpPr>
          <p:cNvPr name="TextBox 9" id="9"/>
          <p:cNvSpPr txBox="true"/>
          <p:nvPr/>
        </p:nvSpPr>
        <p:spPr>
          <a:xfrm rot="0">
            <a:off x="1233030" y="1851487"/>
            <a:ext cx="7426148" cy="500380"/>
          </a:xfrm>
          <a:prstGeom prst="rect">
            <a:avLst/>
          </a:prstGeom>
        </p:spPr>
        <p:txBody>
          <a:bodyPr anchor="t" rtlCol="false" tIns="0" lIns="0" bIns="0" rIns="0">
            <a:spAutoFit/>
          </a:bodyPr>
          <a:lstStyle/>
          <a:p>
            <a:pPr algn="l">
              <a:lnSpc>
                <a:spcPts val="3919"/>
              </a:lnSpc>
              <a:spcBef>
                <a:spcPct val="0"/>
              </a:spcBef>
            </a:pPr>
            <a:r>
              <a:rPr lang="en-US" b="true" sz="2799" spc="279">
                <a:solidFill>
                  <a:srgbClr val="1D4ED8"/>
                </a:solidFill>
                <a:latin typeface="Helvetica Bold"/>
                <a:ea typeface="Helvetica Bold"/>
                <a:cs typeface="Helvetica Bold"/>
                <a:sym typeface="Helvetica Bold"/>
              </a:rPr>
              <a:t>Genre Analysis</a:t>
            </a:r>
          </a:p>
        </p:txBody>
      </p:sp>
      <p:sp>
        <p:nvSpPr>
          <p:cNvPr name="TextBox 10" id="10"/>
          <p:cNvSpPr txBox="true"/>
          <p:nvPr/>
        </p:nvSpPr>
        <p:spPr>
          <a:xfrm rot="0">
            <a:off x="1233030" y="654831"/>
            <a:ext cx="15777781" cy="809624"/>
          </a:xfrm>
          <a:prstGeom prst="rect">
            <a:avLst/>
          </a:prstGeom>
        </p:spPr>
        <p:txBody>
          <a:bodyPr anchor="t" rtlCol="false" tIns="0" lIns="0" bIns="0" rIns="0">
            <a:spAutoFit/>
          </a:bodyPr>
          <a:lstStyle/>
          <a:p>
            <a:pPr algn="l" marL="0" indent="0" lvl="0">
              <a:lnSpc>
                <a:spcPts val="6300"/>
              </a:lnSpc>
            </a:pPr>
            <a:r>
              <a:rPr lang="en-US" b="true" sz="4500" spc="225">
                <a:solidFill>
                  <a:srgbClr val="000000"/>
                </a:solidFill>
                <a:latin typeface="Helios Extended Bold"/>
                <a:ea typeface="Helios Extended Bold"/>
                <a:cs typeface="Helios Extended Bold"/>
                <a:sym typeface="Helios Extended Bold"/>
              </a:rPr>
              <a:t>EXPLORATORY DATA ANALYSIS</a:t>
            </a:r>
          </a:p>
        </p:txBody>
      </p:sp>
      <p:sp>
        <p:nvSpPr>
          <p:cNvPr name="TextBox 11" id="11"/>
          <p:cNvSpPr txBox="true"/>
          <p:nvPr/>
        </p:nvSpPr>
        <p:spPr>
          <a:xfrm rot="0">
            <a:off x="1925515" y="2438832"/>
            <a:ext cx="14114005" cy="428599"/>
          </a:xfrm>
          <a:prstGeom prst="rect">
            <a:avLst/>
          </a:prstGeom>
        </p:spPr>
        <p:txBody>
          <a:bodyPr anchor="t" rtlCol="false" tIns="0" lIns="0" bIns="0" rIns="0">
            <a:spAutoFit/>
          </a:bodyPr>
          <a:lstStyle/>
          <a:p>
            <a:pPr algn="just">
              <a:lnSpc>
                <a:spcPts val="3306"/>
              </a:lnSpc>
              <a:spcBef>
                <a:spcPct val="0"/>
              </a:spcBef>
            </a:pPr>
          </a:p>
        </p:txBody>
      </p:sp>
      <p:grpSp>
        <p:nvGrpSpPr>
          <p:cNvPr name="Group 12" id="12"/>
          <p:cNvGrpSpPr/>
          <p:nvPr/>
        </p:nvGrpSpPr>
        <p:grpSpPr>
          <a:xfrm rot="0">
            <a:off x="1142626" y="2515032"/>
            <a:ext cx="13078197" cy="7236060"/>
            <a:chOff x="0" y="0"/>
            <a:chExt cx="17437596" cy="9648080"/>
          </a:xfrm>
        </p:grpSpPr>
        <p:grpSp>
          <p:nvGrpSpPr>
            <p:cNvPr name="Group 13" id="13"/>
            <p:cNvGrpSpPr/>
            <p:nvPr/>
          </p:nvGrpSpPr>
          <p:grpSpPr>
            <a:xfrm rot="0">
              <a:off x="0" y="0"/>
              <a:ext cx="17437596" cy="9648080"/>
              <a:chOff x="0" y="0"/>
              <a:chExt cx="4182006" cy="2313870"/>
            </a:xfrm>
          </p:grpSpPr>
          <p:sp>
            <p:nvSpPr>
              <p:cNvPr name="Freeform 14" id="14"/>
              <p:cNvSpPr/>
              <p:nvPr/>
            </p:nvSpPr>
            <p:spPr>
              <a:xfrm flipH="false" flipV="false" rot="0">
                <a:off x="0" y="0"/>
                <a:ext cx="4182006" cy="2313870"/>
              </a:xfrm>
              <a:custGeom>
                <a:avLst/>
                <a:gdLst/>
                <a:ahLst/>
                <a:cxnLst/>
                <a:rect r="r" b="b" t="t" l="l"/>
                <a:pathLst>
                  <a:path h="2313870" w="4182006">
                    <a:moveTo>
                      <a:pt x="30191" y="0"/>
                    </a:moveTo>
                    <a:lnTo>
                      <a:pt x="4151816" y="0"/>
                    </a:lnTo>
                    <a:cubicBezTo>
                      <a:pt x="4159822" y="0"/>
                      <a:pt x="4167501" y="3181"/>
                      <a:pt x="4173163" y="8843"/>
                    </a:cubicBezTo>
                    <a:cubicBezTo>
                      <a:pt x="4178825" y="14504"/>
                      <a:pt x="4182006" y="22184"/>
                      <a:pt x="4182006" y="30191"/>
                    </a:cubicBezTo>
                    <a:lnTo>
                      <a:pt x="4182006" y="2283679"/>
                    </a:lnTo>
                    <a:cubicBezTo>
                      <a:pt x="4182006" y="2291686"/>
                      <a:pt x="4178825" y="2299365"/>
                      <a:pt x="4173163" y="2305027"/>
                    </a:cubicBezTo>
                    <a:cubicBezTo>
                      <a:pt x="4167501" y="2310689"/>
                      <a:pt x="4159822" y="2313870"/>
                      <a:pt x="4151816" y="2313870"/>
                    </a:cubicBezTo>
                    <a:lnTo>
                      <a:pt x="30191" y="2313870"/>
                    </a:lnTo>
                    <a:cubicBezTo>
                      <a:pt x="22184" y="2313870"/>
                      <a:pt x="14504" y="2310689"/>
                      <a:pt x="8843" y="2305027"/>
                    </a:cubicBezTo>
                    <a:cubicBezTo>
                      <a:pt x="3181" y="2299365"/>
                      <a:pt x="0" y="2291686"/>
                      <a:pt x="0" y="2283679"/>
                    </a:cubicBezTo>
                    <a:lnTo>
                      <a:pt x="0" y="30191"/>
                    </a:lnTo>
                    <a:cubicBezTo>
                      <a:pt x="0" y="22184"/>
                      <a:pt x="3181" y="14504"/>
                      <a:pt x="8843" y="8843"/>
                    </a:cubicBezTo>
                    <a:cubicBezTo>
                      <a:pt x="14504" y="3181"/>
                      <a:pt x="22184" y="0"/>
                      <a:pt x="30191" y="0"/>
                    </a:cubicBezTo>
                    <a:close/>
                  </a:path>
                </a:pathLst>
              </a:custGeom>
              <a:solidFill>
                <a:srgbClr val="EFF6FF"/>
              </a:solidFill>
            </p:spPr>
          </p:sp>
          <p:sp>
            <p:nvSpPr>
              <p:cNvPr name="TextBox 15" id="15"/>
              <p:cNvSpPr txBox="true"/>
              <p:nvPr/>
            </p:nvSpPr>
            <p:spPr>
              <a:xfrm>
                <a:off x="0" y="-47625"/>
                <a:ext cx="4182006" cy="2361495"/>
              </a:xfrm>
              <a:prstGeom prst="rect">
                <a:avLst/>
              </a:prstGeom>
            </p:spPr>
            <p:txBody>
              <a:bodyPr anchor="ctr" rtlCol="false" tIns="41841" lIns="41841" bIns="41841" rIns="41841"/>
              <a:lstStyle/>
              <a:p>
                <a:pPr algn="ctr">
                  <a:lnSpc>
                    <a:spcPts val="3359"/>
                  </a:lnSpc>
                </a:pPr>
              </a:p>
            </p:txBody>
          </p:sp>
        </p:grpSp>
        <p:sp>
          <p:nvSpPr>
            <p:cNvPr name="Freeform 16" id="16"/>
            <p:cNvSpPr/>
            <p:nvPr/>
          </p:nvSpPr>
          <p:spPr>
            <a:xfrm flipH="false" flipV="false" rot="0">
              <a:off x="467417" y="366648"/>
              <a:ext cx="7688412" cy="4417242"/>
            </a:xfrm>
            <a:custGeom>
              <a:avLst/>
              <a:gdLst/>
              <a:ahLst/>
              <a:cxnLst/>
              <a:rect r="r" b="b" t="t" l="l"/>
              <a:pathLst>
                <a:path h="4417242" w="7688412">
                  <a:moveTo>
                    <a:pt x="0" y="0"/>
                  </a:moveTo>
                  <a:lnTo>
                    <a:pt x="7688412" y="0"/>
                  </a:lnTo>
                  <a:lnTo>
                    <a:pt x="7688412" y="4417241"/>
                  </a:lnTo>
                  <a:lnTo>
                    <a:pt x="0" y="4417241"/>
                  </a:lnTo>
                  <a:lnTo>
                    <a:pt x="0" y="0"/>
                  </a:lnTo>
                  <a:close/>
                </a:path>
              </a:pathLst>
            </a:custGeom>
            <a:blipFill>
              <a:blip r:embed="rId2"/>
              <a:stretch>
                <a:fillRect l="-619" t="0" r="-619" b="0"/>
              </a:stretch>
            </a:blipFill>
          </p:spPr>
        </p:sp>
        <p:sp>
          <p:nvSpPr>
            <p:cNvPr name="Freeform 17" id="17"/>
            <p:cNvSpPr/>
            <p:nvPr/>
          </p:nvSpPr>
          <p:spPr>
            <a:xfrm flipH="false" flipV="false" rot="0">
              <a:off x="8520974" y="366648"/>
              <a:ext cx="7309511" cy="4422254"/>
            </a:xfrm>
            <a:custGeom>
              <a:avLst/>
              <a:gdLst/>
              <a:ahLst/>
              <a:cxnLst/>
              <a:rect r="r" b="b" t="t" l="l"/>
              <a:pathLst>
                <a:path h="4422254" w="7309511">
                  <a:moveTo>
                    <a:pt x="0" y="0"/>
                  </a:moveTo>
                  <a:lnTo>
                    <a:pt x="7309511" y="0"/>
                  </a:lnTo>
                  <a:lnTo>
                    <a:pt x="7309511" y="4422254"/>
                  </a:lnTo>
                  <a:lnTo>
                    <a:pt x="0" y="4422254"/>
                  </a:lnTo>
                  <a:lnTo>
                    <a:pt x="0" y="0"/>
                  </a:lnTo>
                  <a:close/>
                </a:path>
              </a:pathLst>
            </a:custGeom>
            <a:blipFill>
              <a:blip r:embed="rId3"/>
              <a:stretch>
                <a:fillRect l="0" t="0" r="0" b="0"/>
              </a:stretch>
            </a:blipFill>
          </p:spPr>
        </p:sp>
        <p:sp>
          <p:nvSpPr>
            <p:cNvPr name="TextBox 18" id="18"/>
            <p:cNvSpPr txBox="true"/>
            <p:nvPr/>
          </p:nvSpPr>
          <p:spPr>
            <a:xfrm rot="0">
              <a:off x="2143605" y="5073667"/>
              <a:ext cx="4336035" cy="2082165"/>
            </a:xfrm>
            <a:prstGeom prst="rect">
              <a:avLst/>
            </a:prstGeom>
          </p:spPr>
          <p:txBody>
            <a:bodyPr anchor="t" rtlCol="false" tIns="0" lIns="0" bIns="0" rIns="0">
              <a:spAutoFit/>
            </a:bodyPr>
            <a:lstStyle/>
            <a:p>
              <a:pPr algn="l">
                <a:lnSpc>
                  <a:spcPts val="2519"/>
                </a:lnSpc>
              </a:pPr>
              <a:r>
                <a:rPr lang="en-US" b="true" sz="1799" spc="179">
                  <a:solidFill>
                    <a:srgbClr val="000000"/>
                  </a:solidFill>
                  <a:latin typeface="Lato Bold"/>
                  <a:ea typeface="Lato Bold"/>
                  <a:cs typeface="Lato Bold"/>
                  <a:sym typeface="Lato Bold"/>
                </a:rPr>
                <a:t>Most Common Genres:</a:t>
              </a:r>
            </a:p>
            <a:p>
              <a:pPr algn="l">
                <a:lnSpc>
                  <a:spcPts val="2519"/>
                </a:lnSpc>
              </a:pPr>
              <a:r>
                <a:rPr lang="en-US" sz="1799" spc="179">
                  <a:solidFill>
                    <a:srgbClr val="000000"/>
                  </a:solidFill>
                  <a:latin typeface="Lato"/>
                  <a:ea typeface="Lato"/>
                  <a:cs typeface="Lato"/>
                  <a:sym typeface="Lato"/>
                </a:rPr>
                <a:t>Drama: 2,042 films</a:t>
              </a:r>
            </a:p>
            <a:p>
              <a:pPr algn="l">
                <a:lnSpc>
                  <a:spcPts val="2519"/>
                </a:lnSpc>
              </a:pPr>
              <a:r>
                <a:rPr lang="en-US" sz="1799" spc="179">
                  <a:solidFill>
                    <a:srgbClr val="000000"/>
                  </a:solidFill>
                  <a:latin typeface="Lato"/>
                  <a:ea typeface="Lato"/>
                  <a:cs typeface="Lato"/>
                  <a:sym typeface="Lato"/>
                </a:rPr>
                <a:t>Comedy: 1,994 films</a:t>
              </a:r>
            </a:p>
            <a:p>
              <a:pPr algn="l">
                <a:lnSpc>
                  <a:spcPts val="2519"/>
                </a:lnSpc>
              </a:pPr>
              <a:r>
                <a:rPr lang="en-US" sz="1799" spc="179">
                  <a:solidFill>
                    <a:srgbClr val="000000"/>
                  </a:solidFill>
                  <a:latin typeface="Lato"/>
                  <a:ea typeface="Lato"/>
                  <a:cs typeface="Lato"/>
                  <a:sym typeface="Lato"/>
                </a:rPr>
                <a:t>Action: 1,339 films</a:t>
              </a:r>
            </a:p>
            <a:p>
              <a:pPr algn="l">
                <a:lnSpc>
                  <a:spcPts val="2519"/>
                </a:lnSpc>
              </a:pPr>
              <a:r>
                <a:rPr lang="en-US" sz="1799" spc="179">
                  <a:solidFill>
                    <a:srgbClr val="000000"/>
                  </a:solidFill>
                  <a:latin typeface="Lato"/>
                  <a:ea typeface="Lato"/>
                  <a:cs typeface="Lato"/>
                  <a:sym typeface="Lato"/>
                </a:rPr>
                <a:t>Thriller: 1,253 films</a:t>
              </a:r>
            </a:p>
          </p:txBody>
        </p:sp>
        <p:sp>
          <p:nvSpPr>
            <p:cNvPr name="TextBox 19" id="19"/>
            <p:cNvSpPr txBox="true"/>
            <p:nvPr/>
          </p:nvSpPr>
          <p:spPr>
            <a:xfrm rot="0">
              <a:off x="8337582" y="5263618"/>
              <a:ext cx="4120227" cy="2082165"/>
            </a:xfrm>
            <a:prstGeom prst="rect">
              <a:avLst/>
            </a:prstGeom>
          </p:spPr>
          <p:txBody>
            <a:bodyPr anchor="t" rtlCol="false" tIns="0" lIns="0" bIns="0" rIns="0">
              <a:spAutoFit/>
            </a:bodyPr>
            <a:lstStyle/>
            <a:p>
              <a:pPr algn="just">
                <a:lnSpc>
                  <a:spcPts val="2519"/>
                </a:lnSpc>
              </a:pPr>
            </a:p>
            <a:p>
              <a:pPr algn="ctr">
                <a:lnSpc>
                  <a:spcPts val="2519"/>
                </a:lnSpc>
              </a:pPr>
              <a:r>
                <a:rPr lang="en-US" sz="1799" spc="179">
                  <a:solidFill>
                    <a:srgbClr val="000000"/>
                  </a:solidFill>
                  <a:latin typeface="Lato"/>
                  <a:ea typeface="Lato"/>
                  <a:cs typeface="Lato"/>
                  <a:sym typeface="Lato"/>
                </a:rPr>
                <a:t>Highest:</a:t>
              </a:r>
            </a:p>
            <a:p>
              <a:pPr algn="l">
                <a:lnSpc>
                  <a:spcPts val="2519"/>
                </a:lnSpc>
              </a:pPr>
              <a:r>
                <a:rPr lang="en-US" sz="1799" spc="179">
                  <a:solidFill>
                    <a:srgbClr val="000000"/>
                  </a:solidFill>
                  <a:latin typeface="Lato"/>
                  <a:ea typeface="Lato"/>
                  <a:cs typeface="Lato"/>
                  <a:sym typeface="Lato"/>
                </a:rPr>
                <a:t>Documentary (84.36)</a:t>
              </a:r>
            </a:p>
            <a:p>
              <a:pPr algn="l">
                <a:lnSpc>
                  <a:spcPts val="2519"/>
                </a:lnSpc>
              </a:pPr>
              <a:r>
                <a:rPr lang="en-US" sz="1799" spc="179">
                  <a:solidFill>
                    <a:srgbClr val="000000"/>
                  </a:solidFill>
                  <a:latin typeface="Lato"/>
                  <a:ea typeface="Lato"/>
                  <a:cs typeface="Lato"/>
                  <a:sym typeface="Lato"/>
                </a:rPr>
                <a:t>Western (81.88)</a:t>
              </a:r>
            </a:p>
            <a:p>
              <a:pPr algn="ctr">
                <a:lnSpc>
                  <a:spcPts val="2519"/>
                </a:lnSpc>
              </a:pPr>
            </a:p>
          </p:txBody>
        </p:sp>
        <p:sp>
          <p:nvSpPr>
            <p:cNvPr name="TextBox 20" id="20"/>
            <p:cNvSpPr txBox="true"/>
            <p:nvPr/>
          </p:nvSpPr>
          <p:spPr>
            <a:xfrm rot="0">
              <a:off x="12175730" y="5638510"/>
              <a:ext cx="3838148" cy="1243965"/>
            </a:xfrm>
            <a:prstGeom prst="rect">
              <a:avLst/>
            </a:prstGeom>
          </p:spPr>
          <p:txBody>
            <a:bodyPr anchor="t" rtlCol="false" tIns="0" lIns="0" bIns="0" rIns="0">
              <a:spAutoFit/>
            </a:bodyPr>
            <a:lstStyle/>
            <a:p>
              <a:pPr algn="ctr">
                <a:lnSpc>
                  <a:spcPts val="2520"/>
                </a:lnSpc>
              </a:pPr>
              <a:r>
                <a:rPr lang="en-US" sz="1800" spc="179">
                  <a:solidFill>
                    <a:srgbClr val="000000"/>
                  </a:solidFill>
                  <a:latin typeface="Lato"/>
                  <a:ea typeface="Lato"/>
                  <a:cs typeface="Lato"/>
                  <a:sym typeface="Lato"/>
                </a:rPr>
                <a:t>Lowest:</a:t>
              </a:r>
            </a:p>
            <a:p>
              <a:pPr algn="ctr">
                <a:lnSpc>
                  <a:spcPts val="2520"/>
                </a:lnSpc>
              </a:pPr>
              <a:r>
                <a:rPr lang="en-US" sz="1800" spc="179">
                  <a:solidFill>
                    <a:srgbClr val="000000"/>
                  </a:solidFill>
                  <a:latin typeface="Lato"/>
                  <a:ea typeface="Lato"/>
                  <a:cs typeface="Lato"/>
                  <a:sym typeface="Lato"/>
                </a:rPr>
                <a:t>     </a:t>
              </a:r>
              <a:r>
                <a:rPr lang="en-US" sz="1800" spc="179">
                  <a:solidFill>
                    <a:srgbClr val="000000"/>
                  </a:solidFill>
                  <a:latin typeface="Lato"/>
                  <a:ea typeface="Lato"/>
                  <a:cs typeface="Lato"/>
                  <a:sym typeface="Lato"/>
                </a:rPr>
                <a:t>Horror (61.45)</a:t>
              </a:r>
            </a:p>
            <a:p>
              <a:pPr algn="ctr">
                <a:lnSpc>
                  <a:spcPts val="2520"/>
                </a:lnSpc>
              </a:pPr>
              <a:r>
                <a:rPr lang="en-US" sz="1800" spc="179">
                  <a:solidFill>
                    <a:srgbClr val="000000"/>
                  </a:solidFill>
                  <a:latin typeface="Lato"/>
                  <a:ea typeface="Lato"/>
                  <a:cs typeface="Lato"/>
                  <a:sym typeface="Lato"/>
                </a:rPr>
                <a:t>     </a:t>
              </a:r>
              <a:r>
                <a:rPr lang="en-US" sz="1800" spc="179">
                  <a:solidFill>
                    <a:srgbClr val="000000"/>
                  </a:solidFill>
                  <a:latin typeface="Lato"/>
                  <a:ea typeface="Lato"/>
                  <a:cs typeface="Lato"/>
                  <a:sym typeface="Lato"/>
                </a:rPr>
                <a:t>Action (66.32)</a:t>
              </a:r>
            </a:p>
          </p:txBody>
        </p:sp>
        <p:sp>
          <p:nvSpPr>
            <p:cNvPr name="TextBox 21" id="21"/>
            <p:cNvSpPr txBox="true"/>
            <p:nvPr/>
          </p:nvSpPr>
          <p:spPr>
            <a:xfrm rot="0">
              <a:off x="11091972" y="5088749"/>
              <a:ext cx="3838148" cy="405765"/>
            </a:xfrm>
            <a:prstGeom prst="rect">
              <a:avLst/>
            </a:prstGeom>
          </p:spPr>
          <p:txBody>
            <a:bodyPr anchor="t" rtlCol="false" tIns="0" lIns="0" bIns="0" rIns="0">
              <a:spAutoFit/>
            </a:bodyPr>
            <a:lstStyle/>
            <a:p>
              <a:pPr algn="l">
                <a:lnSpc>
                  <a:spcPts val="2520"/>
                </a:lnSpc>
              </a:pPr>
              <a:r>
                <a:rPr lang="en-US" sz="1800" spc="179" b="true">
                  <a:solidFill>
                    <a:srgbClr val="000000"/>
                  </a:solidFill>
                  <a:latin typeface="Lato Bold"/>
                  <a:ea typeface="Lato Bold"/>
                  <a:cs typeface="Lato Bold"/>
                  <a:sym typeface="Lato Bold"/>
                </a:rPr>
                <a:t>Rating by Genre:</a:t>
              </a:r>
            </a:p>
          </p:txBody>
        </p:sp>
        <p:sp>
          <p:nvSpPr>
            <p:cNvPr name="TextBox 22" id="22"/>
            <p:cNvSpPr txBox="true"/>
            <p:nvPr/>
          </p:nvSpPr>
          <p:spPr>
            <a:xfrm rot="0">
              <a:off x="467417" y="7307683"/>
              <a:ext cx="16346653" cy="1948180"/>
            </a:xfrm>
            <a:prstGeom prst="rect">
              <a:avLst/>
            </a:prstGeom>
          </p:spPr>
          <p:txBody>
            <a:bodyPr anchor="t" rtlCol="false" tIns="0" lIns="0" bIns="0" rIns="0">
              <a:spAutoFit/>
            </a:bodyPr>
            <a:lstStyle/>
            <a:p>
              <a:pPr algn="l">
                <a:lnSpc>
                  <a:spcPts val="2939"/>
                </a:lnSpc>
                <a:spcBef>
                  <a:spcPct val="0"/>
                </a:spcBef>
              </a:pPr>
              <a:r>
                <a:rPr lang="en-US" sz="2099" spc="209">
                  <a:solidFill>
                    <a:srgbClr val="000000"/>
                  </a:solidFill>
                  <a:latin typeface="Open Sans"/>
                  <a:ea typeface="Open Sans"/>
                  <a:cs typeface="Open Sans"/>
                  <a:sym typeface="Open Sans"/>
                </a:rPr>
                <a:t>Genre-specific patterns reveal significant impact on user sentiment, where mainstream genres exhibit moderate ratings while niche genres show more polarized rating distributions, highlighting the importance of genre context in sentiment prediction</a:t>
              </a:r>
            </a:p>
          </p:txBody>
        </p:sp>
      </p:grpSp>
      <p:sp>
        <p:nvSpPr>
          <p:cNvPr name="Freeform 23" id="23"/>
          <p:cNvSpPr/>
          <p:nvPr/>
        </p:nvSpPr>
        <p:spPr>
          <a:xfrm flipH="false" flipV="false" rot="0">
            <a:off x="13352994" y="2813900"/>
            <a:ext cx="4467496" cy="4811942"/>
          </a:xfrm>
          <a:custGeom>
            <a:avLst/>
            <a:gdLst/>
            <a:ahLst/>
            <a:cxnLst/>
            <a:rect r="r" b="b" t="t" l="l"/>
            <a:pathLst>
              <a:path h="4811942" w="4467496">
                <a:moveTo>
                  <a:pt x="0" y="0"/>
                </a:moveTo>
                <a:lnTo>
                  <a:pt x="4467497" y="0"/>
                </a:lnTo>
                <a:lnTo>
                  <a:pt x="4467497" y="4811943"/>
                </a:lnTo>
                <a:lnTo>
                  <a:pt x="0" y="4811943"/>
                </a:lnTo>
                <a:lnTo>
                  <a:pt x="0" y="0"/>
                </a:lnTo>
                <a:close/>
              </a:path>
            </a:pathLst>
          </a:custGeom>
          <a:blipFill>
            <a:blip r:embed="rId4"/>
            <a:stretch>
              <a:fillRect l="0" t="0" r="-4074"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4136" y="9502602"/>
            <a:ext cx="248490" cy="2484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7010810" y="1028700"/>
            <a:ext cx="248490" cy="24849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AutoShape 8" id="8"/>
          <p:cNvSpPr/>
          <p:nvPr/>
        </p:nvSpPr>
        <p:spPr>
          <a:xfrm>
            <a:off x="894136" y="204921"/>
            <a:ext cx="0" cy="3334176"/>
          </a:xfrm>
          <a:prstGeom prst="line">
            <a:avLst/>
          </a:prstGeom>
          <a:ln cap="flat" w="57150">
            <a:solidFill>
              <a:srgbClr val="4E6E81"/>
            </a:solidFill>
            <a:prstDash val="sysDash"/>
            <a:headEnd type="none" len="sm" w="sm"/>
            <a:tailEnd type="none" len="sm" w="sm"/>
          </a:ln>
        </p:spPr>
      </p:sp>
      <p:grpSp>
        <p:nvGrpSpPr>
          <p:cNvPr name="Group 9" id="9"/>
          <p:cNvGrpSpPr/>
          <p:nvPr/>
        </p:nvGrpSpPr>
        <p:grpSpPr>
          <a:xfrm rot="0">
            <a:off x="1233030" y="2562033"/>
            <a:ext cx="12301478" cy="6940569"/>
            <a:chOff x="0" y="0"/>
            <a:chExt cx="3870574" cy="2183802"/>
          </a:xfrm>
        </p:grpSpPr>
        <p:sp>
          <p:nvSpPr>
            <p:cNvPr name="Freeform 10" id="10"/>
            <p:cNvSpPr/>
            <p:nvPr/>
          </p:nvSpPr>
          <p:spPr>
            <a:xfrm flipH="false" flipV="false" rot="0">
              <a:off x="0" y="0"/>
              <a:ext cx="3870574" cy="2183802"/>
            </a:xfrm>
            <a:custGeom>
              <a:avLst/>
              <a:gdLst/>
              <a:ahLst/>
              <a:cxnLst/>
              <a:rect r="r" b="b" t="t" l="l"/>
              <a:pathLst>
                <a:path h="2183802" w="3870574">
                  <a:moveTo>
                    <a:pt x="32097" y="0"/>
                  </a:moveTo>
                  <a:lnTo>
                    <a:pt x="3838477" y="0"/>
                  </a:lnTo>
                  <a:cubicBezTo>
                    <a:pt x="3856204" y="0"/>
                    <a:pt x="3870574" y="14370"/>
                    <a:pt x="3870574" y="32097"/>
                  </a:cubicBezTo>
                  <a:lnTo>
                    <a:pt x="3870574" y="2151705"/>
                  </a:lnTo>
                  <a:cubicBezTo>
                    <a:pt x="3870574" y="2160217"/>
                    <a:pt x="3867193" y="2168381"/>
                    <a:pt x="3861173" y="2174401"/>
                  </a:cubicBezTo>
                  <a:cubicBezTo>
                    <a:pt x="3855154" y="2180420"/>
                    <a:pt x="3846990" y="2183802"/>
                    <a:pt x="3838477" y="2183802"/>
                  </a:cubicBezTo>
                  <a:lnTo>
                    <a:pt x="32097" y="2183802"/>
                  </a:lnTo>
                  <a:cubicBezTo>
                    <a:pt x="14370" y="2183802"/>
                    <a:pt x="0" y="2169431"/>
                    <a:pt x="0" y="2151705"/>
                  </a:cubicBezTo>
                  <a:lnTo>
                    <a:pt x="0" y="32097"/>
                  </a:lnTo>
                  <a:cubicBezTo>
                    <a:pt x="0" y="14370"/>
                    <a:pt x="14370" y="0"/>
                    <a:pt x="32097" y="0"/>
                  </a:cubicBezTo>
                  <a:close/>
                </a:path>
              </a:pathLst>
            </a:custGeom>
            <a:solidFill>
              <a:srgbClr val="EFF6FF"/>
            </a:solidFill>
          </p:spPr>
        </p:sp>
        <p:sp>
          <p:nvSpPr>
            <p:cNvPr name="TextBox 11" id="11"/>
            <p:cNvSpPr txBox="true"/>
            <p:nvPr/>
          </p:nvSpPr>
          <p:spPr>
            <a:xfrm>
              <a:off x="0" y="-47625"/>
              <a:ext cx="3870574" cy="2231427"/>
            </a:xfrm>
            <a:prstGeom prst="rect">
              <a:avLst/>
            </a:prstGeom>
          </p:spPr>
          <p:txBody>
            <a:bodyPr anchor="ctr" rtlCol="false" tIns="42523" lIns="42523" bIns="42523" rIns="42523"/>
            <a:lstStyle/>
            <a:p>
              <a:pPr algn="ctr">
                <a:lnSpc>
                  <a:spcPts val="3359"/>
                </a:lnSpc>
              </a:pPr>
            </a:p>
          </p:txBody>
        </p:sp>
      </p:grpSp>
      <p:sp>
        <p:nvSpPr>
          <p:cNvPr name="TextBox 12" id="12"/>
          <p:cNvSpPr txBox="true"/>
          <p:nvPr/>
        </p:nvSpPr>
        <p:spPr>
          <a:xfrm rot="0">
            <a:off x="2028675" y="2623133"/>
            <a:ext cx="14343955" cy="424815"/>
          </a:xfrm>
          <a:prstGeom prst="rect">
            <a:avLst/>
          </a:prstGeom>
        </p:spPr>
        <p:txBody>
          <a:bodyPr anchor="t" rtlCol="false" tIns="0" lIns="0" bIns="0" rIns="0">
            <a:spAutoFit/>
          </a:bodyPr>
          <a:lstStyle/>
          <a:p>
            <a:pPr algn="just">
              <a:lnSpc>
                <a:spcPts val="3359"/>
              </a:lnSpc>
              <a:spcBef>
                <a:spcPct val="0"/>
              </a:spcBef>
            </a:pPr>
          </a:p>
        </p:txBody>
      </p:sp>
      <p:sp>
        <p:nvSpPr>
          <p:cNvPr name="Freeform 13" id="13"/>
          <p:cNvSpPr/>
          <p:nvPr/>
        </p:nvSpPr>
        <p:spPr>
          <a:xfrm flipH="false" flipV="false" rot="0">
            <a:off x="11598838" y="2907277"/>
            <a:ext cx="5660462" cy="4472447"/>
          </a:xfrm>
          <a:custGeom>
            <a:avLst/>
            <a:gdLst/>
            <a:ahLst/>
            <a:cxnLst/>
            <a:rect r="r" b="b" t="t" l="l"/>
            <a:pathLst>
              <a:path h="4472447" w="5660462">
                <a:moveTo>
                  <a:pt x="0" y="0"/>
                </a:moveTo>
                <a:lnTo>
                  <a:pt x="5660462" y="0"/>
                </a:lnTo>
                <a:lnTo>
                  <a:pt x="5660462" y="4472446"/>
                </a:lnTo>
                <a:lnTo>
                  <a:pt x="0" y="4472446"/>
                </a:lnTo>
                <a:lnTo>
                  <a:pt x="0" y="0"/>
                </a:lnTo>
                <a:close/>
              </a:path>
            </a:pathLst>
          </a:custGeom>
          <a:blipFill>
            <a:blip r:embed="rId2"/>
            <a:stretch>
              <a:fillRect l="-3014" t="0" r="-2159" b="0"/>
            </a:stretch>
          </a:blipFill>
        </p:spPr>
      </p:sp>
      <p:sp>
        <p:nvSpPr>
          <p:cNvPr name="Freeform 14" id="14"/>
          <p:cNvSpPr/>
          <p:nvPr/>
        </p:nvSpPr>
        <p:spPr>
          <a:xfrm flipH="false" flipV="false" rot="0">
            <a:off x="2590270" y="2907277"/>
            <a:ext cx="7979292" cy="4189128"/>
          </a:xfrm>
          <a:custGeom>
            <a:avLst/>
            <a:gdLst/>
            <a:ahLst/>
            <a:cxnLst/>
            <a:rect r="r" b="b" t="t" l="l"/>
            <a:pathLst>
              <a:path h="4189128" w="7979292">
                <a:moveTo>
                  <a:pt x="0" y="0"/>
                </a:moveTo>
                <a:lnTo>
                  <a:pt x="7979292" y="0"/>
                </a:lnTo>
                <a:lnTo>
                  <a:pt x="7979292" y="4189128"/>
                </a:lnTo>
                <a:lnTo>
                  <a:pt x="0" y="4189128"/>
                </a:lnTo>
                <a:lnTo>
                  <a:pt x="0" y="0"/>
                </a:lnTo>
                <a:close/>
              </a:path>
            </a:pathLst>
          </a:custGeom>
          <a:blipFill>
            <a:blip r:embed="rId3"/>
            <a:stretch>
              <a:fillRect l="0" t="0" r="0" b="0"/>
            </a:stretch>
          </a:blipFill>
        </p:spPr>
      </p:sp>
      <p:sp>
        <p:nvSpPr>
          <p:cNvPr name="TextBox 15" id="15"/>
          <p:cNvSpPr txBox="true"/>
          <p:nvPr/>
        </p:nvSpPr>
        <p:spPr>
          <a:xfrm rot="0">
            <a:off x="1563831" y="7341623"/>
            <a:ext cx="11639875" cy="1842135"/>
          </a:xfrm>
          <a:prstGeom prst="rect">
            <a:avLst/>
          </a:prstGeom>
        </p:spPr>
        <p:txBody>
          <a:bodyPr anchor="t" rtlCol="false" tIns="0" lIns="0" bIns="0" rIns="0">
            <a:spAutoFit/>
          </a:bodyPr>
          <a:lstStyle/>
          <a:p>
            <a:pPr algn="l" marL="453390" indent="-226695" lvl="1">
              <a:lnSpc>
                <a:spcPts val="2940"/>
              </a:lnSpc>
              <a:buFont typeface="Arial"/>
              <a:buChar char="•"/>
            </a:pPr>
            <a:r>
              <a:rPr lang="en-US" sz="2100" spc="210">
                <a:solidFill>
                  <a:srgbClr val="000000"/>
                </a:solidFill>
                <a:latin typeface="Open Sans"/>
                <a:ea typeface="Open Sans"/>
                <a:cs typeface="Open Sans"/>
                <a:sym typeface="Open Sans"/>
              </a:rPr>
              <a:t>Total tags: 5,000</a:t>
            </a:r>
            <a:r>
              <a:rPr lang="en-US" sz="2100" spc="210">
                <a:solidFill>
                  <a:srgbClr val="000000"/>
                </a:solidFill>
                <a:latin typeface="Open Sans"/>
                <a:ea typeface="Open Sans"/>
                <a:cs typeface="Open Sans"/>
                <a:sym typeface="Open Sans"/>
              </a:rPr>
              <a:t> | Unique tags: 4,913 </a:t>
            </a:r>
          </a:p>
          <a:p>
            <a:pPr algn="l" marL="453390" indent="-226695" lvl="1">
              <a:lnSpc>
                <a:spcPts val="2940"/>
              </a:lnSpc>
              <a:buFont typeface="Arial"/>
              <a:buChar char="•"/>
            </a:pPr>
            <a:r>
              <a:rPr lang="en-US" sz="2100" spc="210">
                <a:solidFill>
                  <a:srgbClr val="000000"/>
                </a:solidFill>
                <a:latin typeface="Open Sans"/>
                <a:ea typeface="Open Sans"/>
                <a:cs typeface="Open Sans"/>
                <a:sym typeface="Open Sans"/>
              </a:rPr>
              <a:t>Most Popular Tags: "duringcreditsstinger" (0.12%),"musical" (0.08%)</a:t>
            </a:r>
          </a:p>
          <a:p>
            <a:pPr algn="l" marL="453390" indent="-226695" lvl="1">
              <a:lnSpc>
                <a:spcPts val="2940"/>
              </a:lnSpc>
              <a:buFont typeface="Arial"/>
              <a:buChar char="•"/>
            </a:pPr>
            <a:r>
              <a:rPr lang="en-US" sz="2100" spc="210">
                <a:solidFill>
                  <a:srgbClr val="000000"/>
                </a:solidFill>
                <a:latin typeface="Open Sans"/>
                <a:ea typeface="Open Sans"/>
                <a:cs typeface="Open Sans"/>
                <a:sym typeface="Open Sans"/>
              </a:rPr>
              <a:t>User-generated tags provide contextual features that capture specific movie attributes and viewer preferences, serving as valuable input for enhancing sentiment analysis models</a:t>
            </a:r>
          </a:p>
        </p:txBody>
      </p:sp>
      <p:sp>
        <p:nvSpPr>
          <p:cNvPr name="TextBox 16" id="16"/>
          <p:cNvSpPr txBox="true"/>
          <p:nvPr/>
        </p:nvSpPr>
        <p:spPr>
          <a:xfrm rot="0">
            <a:off x="1195510" y="1795809"/>
            <a:ext cx="7426148" cy="500380"/>
          </a:xfrm>
          <a:prstGeom prst="rect">
            <a:avLst/>
          </a:prstGeom>
        </p:spPr>
        <p:txBody>
          <a:bodyPr anchor="t" rtlCol="false" tIns="0" lIns="0" bIns="0" rIns="0">
            <a:spAutoFit/>
          </a:bodyPr>
          <a:lstStyle/>
          <a:p>
            <a:pPr algn="l">
              <a:lnSpc>
                <a:spcPts val="3919"/>
              </a:lnSpc>
              <a:spcBef>
                <a:spcPct val="0"/>
              </a:spcBef>
            </a:pPr>
            <a:r>
              <a:rPr lang="en-US" sz="2799" spc="279">
                <a:solidFill>
                  <a:srgbClr val="1D4ED8"/>
                </a:solidFill>
                <a:latin typeface="Helvetica"/>
                <a:ea typeface="Helvetica"/>
                <a:cs typeface="Helvetica"/>
                <a:sym typeface="Helvetica"/>
              </a:rPr>
              <a:t> </a:t>
            </a:r>
            <a:r>
              <a:rPr lang="en-US" b="true" sz="2799" spc="279">
                <a:solidFill>
                  <a:srgbClr val="1D4ED8"/>
                </a:solidFill>
                <a:latin typeface="Helvetica Bold"/>
                <a:ea typeface="Helvetica Bold"/>
                <a:cs typeface="Helvetica Bold"/>
                <a:sym typeface="Helvetica Bold"/>
              </a:rPr>
              <a:t>Tag Analysis</a:t>
            </a:r>
          </a:p>
        </p:txBody>
      </p:sp>
      <p:sp>
        <p:nvSpPr>
          <p:cNvPr name="TextBox 17" id="17"/>
          <p:cNvSpPr txBox="true"/>
          <p:nvPr/>
        </p:nvSpPr>
        <p:spPr>
          <a:xfrm rot="0">
            <a:off x="1233030" y="654831"/>
            <a:ext cx="15777781" cy="809624"/>
          </a:xfrm>
          <a:prstGeom prst="rect">
            <a:avLst/>
          </a:prstGeom>
        </p:spPr>
        <p:txBody>
          <a:bodyPr anchor="t" rtlCol="false" tIns="0" lIns="0" bIns="0" rIns="0">
            <a:spAutoFit/>
          </a:bodyPr>
          <a:lstStyle/>
          <a:p>
            <a:pPr algn="l" marL="0" indent="0" lvl="0">
              <a:lnSpc>
                <a:spcPts val="6300"/>
              </a:lnSpc>
            </a:pPr>
            <a:r>
              <a:rPr lang="en-US" b="true" sz="4500" spc="225">
                <a:solidFill>
                  <a:srgbClr val="000000"/>
                </a:solidFill>
                <a:latin typeface="Helios Extended Bold"/>
                <a:ea typeface="Helios Extended Bold"/>
                <a:cs typeface="Helios Extended Bold"/>
                <a:sym typeface="Helios Extended Bold"/>
              </a:rPr>
              <a:t>EXPLORATORY DATA ANALYSIS</a:t>
            </a: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894136" y="9502602"/>
            <a:ext cx="248490" cy="2484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7010810" y="1028700"/>
            <a:ext cx="248490" cy="24849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AutoShape 8" id="8"/>
          <p:cNvSpPr/>
          <p:nvPr/>
        </p:nvSpPr>
        <p:spPr>
          <a:xfrm>
            <a:off x="894136" y="204921"/>
            <a:ext cx="0" cy="3334176"/>
          </a:xfrm>
          <a:prstGeom prst="line">
            <a:avLst/>
          </a:prstGeom>
          <a:ln cap="flat" w="57150">
            <a:solidFill>
              <a:srgbClr val="4E6E81"/>
            </a:solidFill>
            <a:prstDash val="sysDash"/>
            <a:headEnd type="none" len="sm" w="sm"/>
            <a:tailEnd type="none" len="sm" w="sm"/>
          </a:ln>
        </p:spPr>
      </p:sp>
      <p:grpSp>
        <p:nvGrpSpPr>
          <p:cNvPr name="Group 9" id="9"/>
          <p:cNvGrpSpPr/>
          <p:nvPr/>
        </p:nvGrpSpPr>
        <p:grpSpPr>
          <a:xfrm rot="0">
            <a:off x="1233030" y="3084360"/>
            <a:ext cx="15425610" cy="5313469"/>
            <a:chOff x="0" y="0"/>
            <a:chExt cx="5054359" cy="1741013"/>
          </a:xfrm>
        </p:grpSpPr>
        <p:sp>
          <p:nvSpPr>
            <p:cNvPr name="Freeform 10" id="10"/>
            <p:cNvSpPr/>
            <p:nvPr/>
          </p:nvSpPr>
          <p:spPr>
            <a:xfrm flipH="false" flipV="false" rot="0">
              <a:off x="0" y="0"/>
              <a:ext cx="5054359" cy="1741013"/>
            </a:xfrm>
            <a:custGeom>
              <a:avLst/>
              <a:gdLst/>
              <a:ahLst/>
              <a:cxnLst/>
              <a:rect r="r" b="b" t="t" l="l"/>
              <a:pathLst>
                <a:path h="1741013" w="5054359">
                  <a:moveTo>
                    <a:pt x="25596" y="0"/>
                  </a:moveTo>
                  <a:lnTo>
                    <a:pt x="5028763" y="0"/>
                  </a:lnTo>
                  <a:cubicBezTo>
                    <a:pt x="5042900" y="0"/>
                    <a:pt x="5054359" y="11460"/>
                    <a:pt x="5054359" y="25596"/>
                  </a:cubicBezTo>
                  <a:lnTo>
                    <a:pt x="5054359" y="1715416"/>
                  </a:lnTo>
                  <a:cubicBezTo>
                    <a:pt x="5054359" y="1729553"/>
                    <a:pt x="5042900" y="1741013"/>
                    <a:pt x="5028763" y="1741013"/>
                  </a:cubicBezTo>
                  <a:lnTo>
                    <a:pt x="25596" y="1741013"/>
                  </a:lnTo>
                  <a:cubicBezTo>
                    <a:pt x="11460" y="1741013"/>
                    <a:pt x="0" y="1729553"/>
                    <a:pt x="0" y="1715416"/>
                  </a:cubicBezTo>
                  <a:lnTo>
                    <a:pt x="0" y="25596"/>
                  </a:lnTo>
                  <a:cubicBezTo>
                    <a:pt x="0" y="11460"/>
                    <a:pt x="11460" y="0"/>
                    <a:pt x="25596" y="0"/>
                  </a:cubicBezTo>
                  <a:close/>
                </a:path>
              </a:pathLst>
            </a:custGeom>
            <a:solidFill>
              <a:srgbClr val="EFF6FF"/>
            </a:solidFill>
          </p:spPr>
        </p:sp>
        <p:sp>
          <p:nvSpPr>
            <p:cNvPr name="TextBox 11" id="11"/>
            <p:cNvSpPr txBox="true"/>
            <p:nvPr/>
          </p:nvSpPr>
          <p:spPr>
            <a:xfrm>
              <a:off x="0" y="-47625"/>
              <a:ext cx="5054359" cy="1788638"/>
            </a:xfrm>
            <a:prstGeom prst="rect">
              <a:avLst/>
            </a:prstGeom>
          </p:spPr>
          <p:txBody>
            <a:bodyPr anchor="ctr" rtlCol="false" tIns="42523" lIns="42523" bIns="42523" rIns="42523"/>
            <a:lstStyle/>
            <a:p>
              <a:pPr algn="ctr">
                <a:lnSpc>
                  <a:spcPts val="3359"/>
                </a:lnSpc>
              </a:pPr>
            </a:p>
          </p:txBody>
        </p:sp>
      </p:grpSp>
      <p:sp>
        <p:nvSpPr>
          <p:cNvPr name="TextBox 12" id="12"/>
          <p:cNvSpPr txBox="true"/>
          <p:nvPr/>
        </p:nvSpPr>
        <p:spPr>
          <a:xfrm rot="0">
            <a:off x="1901266" y="3036646"/>
            <a:ext cx="14343955" cy="424815"/>
          </a:xfrm>
          <a:prstGeom prst="rect">
            <a:avLst/>
          </a:prstGeom>
        </p:spPr>
        <p:txBody>
          <a:bodyPr anchor="t" rtlCol="false" tIns="0" lIns="0" bIns="0" rIns="0">
            <a:spAutoFit/>
          </a:bodyPr>
          <a:lstStyle/>
          <a:p>
            <a:pPr algn="just">
              <a:lnSpc>
                <a:spcPts val="3359"/>
              </a:lnSpc>
              <a:spcBef>
                <a:spcPct val="0"/>
              </a:spcBef>
            </a:pPr>
          </a:p>
        </p:txBody>
      </p:sp>
      <p:sp>
        <p:nvSpPr>
          <p:cNvPr name="TextBox 13" id="13"/>
          <p:cNvSpPr txBox="true"/>
          <p:nvPr/>
        </p:nvSpPr>
        <p:spPr>
          <a:xfrm rot="0">
            <a:off x="1233030" y="1825236"/>
            <a:ext cx="8822391" cy="500380"/>
          </a:xfrm>
          <a:prstGeom prst="rect">
            <a:avLst/>
          </a:prstGeom>
        </p:spPr>
        <p:txBody>
          <a:bodyPr anchor="t" rtlCol="false" tIns="0" lIns="0" bIns="0" rIns="0">
            <a:spAutoFit/>
          </a:bodyPr>
          <a:lstStyle/>
          <a:p>
            <a:pPr algn="l">
              <a:lnSpc>
                <a:spcPts val="3919"/>
              </a:lnSpc>
              <a:spcBef>
                <a:spcPct val="0"/>
              </a:spcBef>
            </a:pPr>
            <a:r>
              <a:rPr lang="en-US" b="true" sz="2799" spc="279">
                <a:solidFill>
                  <a:srgbClr val="1D4ED8"/>
                </a:solidFill>
                <a:latin typeface="Helvetica Bold"/>
                <a:ea typeface="Helvetica Bold"/>
                <a:cs typeface="Helvetica Bold"/>
                <a:sym typeface="Helvetica Bold"/>
              </a:rPr>
              <a:t>Why EDA Matters for Sentiment Analysis？</a:t>
            </a:r>
          </a:p>
        </p:txBody>
      </p:sp>
      <p:sp>
        <p:nvSpPr>
          <p:cNvPr name="TextBox 14" id="14"/>
          <p:cNvSpPr txBox="true"/>
          <p:nvPr/>
        </p:nvSpPr>
        <p:spPr>
          <a:xfrm rot="0">
            <a:off x="1233030" y="654831"/>
            <a:ext cx="15777781" cy="809624"/>
          </a:xfrm>
          <a:prstGeom prst="rect">
            <a:avLst/>
          </a:prstGeom>
        </p:spPr>
        <p:txBody>
          <a:bodyPr anchor="t" rtlCol="false" tIns="0" lIns="0" bIns="0" rIns="0">
            <a:spAutoFit/>
          </a:bodyPr>
          <a:lstStyle/>
          <a:p>
            <a:pPr algn="l" marL="0" indent="0" lvl="0">
              <a:lnSpc>
                <a:spcPts val="6300"/>
              </a:lnSpc>
            </a:pPr>
            <a:r>
              <a:rPr lang="en-US" b="true" sz="4500" spc="225">
                <a:solidFill>
                  <a:srgbClr val="000000"/>
                </a:solidFill>
                <a:latin typeface="Helios Extended Bold"/>
                <a:ea typeface="Helios Extended Bold"/>
                <a:cs typeface="Helios Extended Bold"/>
                <a:sym typeface="Helios Extended Bold"/>
              </a:rPr>
              <a:t>EXPLORATORY DATA ANALYSIS</a:t>
            </a:r>
          </a:p>
        </p:txBody>
      </p:sp>
      <p:sp>
        <p:nvSpPr>
          <p:cNvPr name="TextBox 15" id="15"/>
          <p:cNvSpPr txBox="true"/>
          <p:nvPr/>
        </p:nvSpPr>
        <p:spPr>
          <a:xfrm rot="0">
            <a:off x="1656502" y="3707570"/>
            <a:ext cx="14578665" cy="3886073"/>
          </a:xfrm>
          <a:prstGeom prst="rect">
            <a:avLst/>
          </a:prstGeom>
        </p:spPr>
        <p:txBody>
          <a:bodyPr anchor="t" rtlCol="false" tIns="0" lIns="0" bIns="0" rIns="0">
            <a:spAutoFit/>
          </a:bodyPr>
          <a:lstStyle/>
          <a:p>
            <a:pPr algn="l">
              <a:lnSpc>
                <a:spcPts val="5235"/>
              </a:lnSpc>
            </a:pPr>
            <a:r>
              <a:rPr lang="en-US" b="true" sz="2799" spc="279">
                <a:solidFill>
                  <a:srgbClr val="000000"/>
                </a:solidFill>
                <a:latin typeface="Open Sans Bold"/>
                <a:ea typeface="Open Sans Bold"/>
                <a:cs typeface="Open Sans Bold"/>
                <a:sym typeface="Open Sans Bold"/>
              </a:rPr>
              <a:t>EDA findings reveal that review sentiment is influenced by:</a:t>
            </a:r>
          </a:p>
          <a:p>
            <a:pPr algn="l" marL="604519" indent="-302260" lvl="1">
              <a:lnSpc>
                <a:spcPts val="5235"/>
              </a:lnSpc>
              <a:buFont typeface="Arial"/>
              <a:buChar char="•"/>
            </a:pPr>
            <a:r>
              <a:rPr lang="en-US" sz="2799" spc="279">
                <a:solidFill>
                  <a:srgbClr val="000000"/>
                </a:solidFill>
                <a:latin typeface="Open Sans"/>
                <a:ea typeface="Open Sans"/>
                <a:cs typeface="Open Sans"/>
                <a:sym typeface="Open Sans"/>
              </a:rPr>
              <a:t>Rating patterns → Need to account for inherent biases in scores</a:t>
            </a:r>
          </a:p>
          <a:p>
            <a:pPr algn="l" marL="604519" indent="-302260" lvl="1">
              <a:lnSpc>
                <a:spcPts val="5235"/>
              </a:lnSpc>
              <a:buFont typeface="Arial"/>
              <a:buChar char="•"/>
            </a:pPr>
            <a:r>
              <a:rPr lang="en-US" sz="2799" spc="279">
                <a:solidFill>
                  <a:srgbClr val="000000"/>
                </a:solidFill>
                <a:latin typeface="Open Sans"/>
                <a:ea typeface="Open Sans"/>
                <a:cs typeface="Open Sans"/>
                <a:sym typeface="Open Sans"/>
              </a:rPr>
              <a:t>Genre context → Different benchmarks for different genres</a:t>
            </a:r>
          </a:p>
          <a:p>
            <a:pPr algn="l" marL="604519" indent="-302260" lvl="1">
              <a:lnSpc>
                <a:spcPts val="5235"/>
              </a:lnSpc>
              <a:buFont typeface="Arial"/>
              <a:buChar char="•"/>
            </a:pPr>
            <a:r>
              <a:rPr lang="en-US" sz="2799" spc="279">
                <a:solidFill>
                  <a:srgbClr val="000000"/>
                </a:solidFill>
                <a:latin typeface="Open Sans"/>
                <a:ea typeface="Open Sans"/>
                <a:cs typeface="Open Sans"/>
                <a:sym typeface="Open Sans"/>
              </a:rPr>
              <a:t>User tags → Additional features beyond numerical ratings</a:t>
            </a:r>
          </a:p>
          <a:p>
            <a:pPr algn="l">
              <a:lnSpc>
                <a:spcPts val="5235"/>
              </a:lnSpc>
            </a:pPr>
            <a:r>
              <a:rPr lang="en-US" b="true" sz="2799" spc="279">
                <a:solidFill>
                  <a:srgbClr val="000000"/>
                </a:solidFill>
                <a:latin typeface="Open Sans Bold"/>
                <a:ea typeface="Open Sans Bold"/>
                <a:cs typeface="Open Sans Bold"/>
                <a:sym typeface="Open Sans Bold"/>
              </a:rPr>
              <a:t>This complex interaction of factors informs a more nuanced approach to sentiment modeling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4136" y="9502602"/>
            <a:ext cx="248490" cy="2484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7010810" y="1028700"/>
            <a:ext cx="248490" cy="24849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AutoShape 8" id="8"/>
          <p:cNvSpPr/>
          <p:nvPr/>
        </p:nvSpPr>
        <p:spPr>
          <a:xfrm>
            <a:off x="894136" y="204921"/>
            <a:ext cx="0" cy="3334176"/>
          </a:xfrm>
          <a:prstGeom prst="line">
            <a:avLst/>
          </a:prstGeom>
          <a:ln cap="flat" w="57150">
            <a:solidFill>
              <a:srgbClr val="4E6E81"/>
            </a:solidFill>
            <a:prstDash val="sysDash"/>
            <a:headEnd type="none" len="sm" w="sm"/>
            <a:tailEnd type="none" len="sm" w="sm"/>
          </a:ln>
        </p:spPr>
      </p:sp>
      <p:grpSp>
        <p:nvGrpSpPr>
          <p:cNvPr name="Group 9" id="9"/>
          <p:cNvGrpSpPr/>
          <p:nvPr/>
        </p:nvGrpSpPr>
        <p:grpSpPr>
          <a:xfrm rot="0">
            <a:off x="1233030" y="3084360"/>
            <a:ext cx="15425610" cy="5313469"/>
            <a:chOff x="0" y="0"/>
            <a:chExt cx="5054359" cy="1741013"/>
          </a:xfrm>
        </p:grpSpPr>
        <p:sp>
          <p:nvSpPr>
            <p:cNvPr name="Freeform 10" id="10"/>
            <p:cNvSpPr/>
            <p:nvPr/>
          </p:nvSpPr>
          <p:spPr>
            <a:xfrm flipH="false" flipV="false" rot="0">
              <a:off x="0" y="0"/>
              <a:ext cx="5054359" cy="1741013"/>
            </a:xfrm>
            <a:custGeom>
              <a:avLst/>
              <a:gdLst/>
              <a:ahLst/>
              <a:cxnLst/>
              <a:rect r="r" b="b" t="t" l="l"/>
              <a:pathLst>
                <a:path h="1741013" w="5054359">
                  <a:moveTo>
                    <a:pt x="25596" y="0"/>
                  </a:moveTo>
                  <a:lnTo>
                    <a:pt x="5028763" y="0"/>
                  </a:lnTo>
                  <a:cubicBezTo>
                    <a:pt x="5042900" y="0"/>
                    <a:pt x="5054359" y="11460"/>
                    <a:pt x="5054359" y="25596"/>
                  </a:cubicBezTo>
                  <a:lnTo>
                    <a:pt x="5054359" y="1715416"/>
                  </a:lnTo>
                  <a:cubicBezTo>
                    <a:pt x="5054359" y="1729553"/>
                    <a:pt x="5042900" y="1741013"/>
                    <a:pt x="5028763" y="1741013"/>
                  </a:cubicBezTo>
                  <a:lnTo>
                    <a:pt x="25596" y="1741013"/>
                  </a:lnTo>
                  <a:cubicBezTo>
                    <a:pt x="11460" y="1741013"/>
                    <a:pt x="0" y="1729553"/>
                    <a:pt x="0" y="1715416"/>
                  </a:cubicBezTo>
                  <a:lnTo>
                    <a:pt x="0" y="25596"/>
                  </a:lnTo>
                  <a:cubicBezTo>
                    <a:pt x="0" y="11460"/>
                    <a:pt x="11460" y="0"/>
                    <a:pt x="25596" y="0"/>
                  </a:cubicBezTo>
                  <a:close/>
                </a:path>
              </a:pathLst>
            </a:custGeom>
            <a:solidFill>
              <a:srgbClr val="EFF6FF"/>
            </a:solidFill>
          </p:spPr>
        </p:sp>
        <p:sp>
          <p:nvSpPr>
            <p:cNvPr name="TextBox 11" id="11"/>
            <p:cNvSpPr txBox="true"/>
            <p:nvPr/>
          </p:nvSpPr>
          <p:spPr>
            <a:xfrm>
              <a:off x="0" y="-47625"/>
              <a:ext cx="5054359" cy="1788638"/>
            </a:xfrm>
            <a:prstGeom prst="rect">
              <a:avLst/>
            </a:prstGeom>
          </p:spPr>
          <p:txBody>
            <a:bodyPr anchor="ctr" rtlCol="false" tIns="42523" lIns="42523" bIns="42523" rIns="42523"/>
            <a:lstStyle/>
            <a:p>
              <a:pPr algn="ctr">
                <a:lnSpc>
                  <a:spcPts val="3359"/>
                </a:lnSpc>
              </a:pPr>
              <a:r>
                <a:rPr lang="en-US" sz="2399" spc="239">
                  <a:solidFill>
                    <a:srgbClr val="EFF6FF"/>
                  </a:solidFill>
                  <a:latin typeface="Lato"/>
                  <a:ea typeface="Lato"/>
                  <a:cs typeface="Lato"/>
                  <a:sym typeface="Lato"/>
                </a:rPr>
                <a:t>F</a:t>
              </a:r>
            </a:p>
          </p:txBody>
        </p:sp>
      </p:grpSp>
      <p:sp>
        <p:nvSpPr>
          <p:cNvPr name="Freeform 12" id="12"/>
          <p:cNvSpPr/>
          <p:nvPr/>
        </p:nvSpPr>
        <p:spPr>
          <a:xfrm flipH="false" flipV="false" rot="0">
            <a:off x="1233030" y="4705240"/>
            <a:ext cx="7331915" cy="3455165"/>
          </a:xfrm>
          <a:custGeom>
            <a:avLst/>
            <a:gdLst/>
            <a:ahLst/>
            <a:cxnLst/>
            <a:rect r="r" b="b" t="t" l="l"/>
            <a:pathLst>
              <a:path h="3455165" w="7331915">
                <a:moveTo>
                  <a:pt x="0" y="0"/>
                </a:moveTo>
                <a:lnTo>
                  <a:pt x="7331915" y="0"/>
                </a:lnTo>
                <a:lnTo>
                  <a:pt x="7331915" y="3455165"/>
                </a:lnTo>
                <a:lnTo>
                  <a:pt x="0" y="3455165"/>
                </a:lnTo>
                <a:lnTo>
                  <a:pt x="0" y="0"/>
                </a:lnTo>
                <a:close/>
              </a:path>
            </a:pathLst>
          </a:custGeom>
          <a:blipFill>
            <a:blip r:embed="rId2"/>
            <a:stretch>
              <a:fillRect l="0" t="0" r="0" b="0"/>
            </a:stretch>
          </a:blipFill>
        </p:spPr>
      </p:sp>
      <p:sp>
        <p:nvSpPr>
          <p:cNvPr name="Freeform 13" id="13"/>
          <p:cNvSpPr/>
          <p:nvPr/>
        </p:nvSpPr>
        <p:spPr>
          <a:xfrm flipH="false" flipV="false" rot="0">
            <a:off x="8564945" y="4705240"/>
            <a:ext cx="8093695" cy="3429703"/>
          </a:xfrm>
          <a:custGeom>
            <a:avLst/>
            <a:gdLst/>
            <a:ahLst/>
            <a:cxnLst/>
            <a:rect r="r" b="b" t="t" l="l"/>
            <a:pathLst>
              <a:path h="3429703" w="8093695">
                <a:moveTo>
                  <a:pt x="0" y="0"/>
                </a:moveTo>
                <a:lnTo>
                  <a:pt x="8093695" y="0"/>
                </a:lnTo>
                <a:lnTo>
                  <a:pt x="8093695" y="3429704"/>
                </a:lnTo>
                <a:lnTo>
                  <a:pt x="0" y="3429704"/>
                </a:lnTo>
                <a:lnTo>
                  <a:pt x="0" y="0"/>
                </a:lnTo>
                <a:close/>
              </a:path>
            </a:pathLst>
          </a:custGeom>
          <a:blipFill>
            <a:blip r:embed="rId3"/>
            <a:stretch>
              <a:fillRect l="0" t="0" r="0" b="0"/>
            </a:stretch>
          </a:blipFill>
        </p:spPr>
      </p:sp>
      <p:sp>
        <p:nvSpPr>
          <p:cNvPr name="TextBox 14" id="14"/>
          <p:cNvSpPr txBox="true"/>
          <p:nvPr/>
        </p:nvSpPr>
        <p:spPr>
          <a:xfrm rot="0">
            <a:off x="1901266" y="3036646"/>
            <a:ext cx="14343955" cy="424815"/>
          </a:xfrm>
          <a:prstGeom prst="rect">
            <a:avLst/>
          </a:prstGeom>
        </p:spPr>
        <p:txBody>
          <a:bodyPr anchor="t" rtlCol="false" tIns="0" lIns="0" bIns="0" rIns="0">
            <a:spAutoFit/>
          </a:bodyPr>
          <a:lstStyle/>
          <a:p>
            <a:pPr algn="just">
              <a:lnSpc>
                <a:spcPts val="3359"/>
              </a:lnSpc>
              <a:spcBef>
                <a:spcPct val="0"/>
              </a:spcBef>
            </a:pPr>
          </a:p>
        </p:txBody>
      </p:sp>
      <p:sp>
        <p:nvSpPr>
          <p:cNvPr name="TextBox 15" id="15"/>
          <p:cNvSpPr txBox="true"/>
          <p:nvPr/>
        </p:nvSpPr>
        <p:spPr>
          <a:xfrm rot="0">
            <a:off x="1233030" y="654831"/>
            <a:ext cx="15777781" cy="809624"/>
          </a:xfrm>
          <a:prstGeom prst="rect">
            <a:avLst/>
          </a:prstGeom>
        </p:spPr>
        <p:txBody>
          <a:bodyPr anchor="t" rtlCol="false" tIns="0" lIns="0" bIns="0" rIns="0">
            <a:spAutoFit/>
          </a:bodyPr>
          <a:lstStyle/>
          <a:p>
            <a:pPr algn="l" marL="0" indent="0" lvl="0">
              <a:lnSpc>
                <a:spcPts val="6300"/>
              </a:lnSpc>
            </a:pPr>
            <a:r>
              <a:rPr lang="en-US" b="true" sz="4500" spc="225">
                <a:solidFill>
                  <a:srgbClr val="000000"/>
                </a:solidFill>
                <a:latin typeface="Helios Extended Bold"/>
                <a:ea typeface="Helios Extended Bold"/>
                <a:cs typeface="Helios Extended Bold"/>
                <a:sym typeface="Helios Extended Bold"/>
              </a:rPr>
              <a:t>USER BEHAVIOUR ANALYSIS</a:t>
            </a:r>
          </a:p>
        </p:txBody>
      </p:sp>
      <p:sp>
        <p:nvSpPr>
          <p:cNvPr name="TextBox 16" id="16"/>
          <p:cNvSpPr txBox="true"/>
          <p:nvPr/>
        </p:nvSpPr>
        <p:spPr>
          <a:xfrm rot="0">
            <a:off x="1233030" y="1825236"/>
            <a:ext cx="8822391" cy="500380"/>
          </a:xfrm>
          <a:prstGeom prst="rect">
            <a:avLst/>
          </a:prstGeom>
        </p:spPr>
        <p:txBody>
          <a:bodyPr anchor="t" rtlCol="false" tIns="0" lIns="0" bIns="0" rIns="0">
            <a:spAutoFit/>
          </a:bodyPr>
          <a:lstStyle/>
          <a:p>
            <a:pPr algn="l" marL="604519" indent="-302260" lvl="1">
              <a:lnSpc>
                <a:spcPts val="3919"/>
              </a:lnSpc>
              <a:spcBef>
                <a:spcPct val="0"/>
              </a:spcBef>
              <a:buAutoNum type="arabicPeriod" startAt="1"/>
            </a:pPr>
            <a:r>
              <a:rPr lang="en-US" b="true" sz="2799" spc="279">
                <a:solidFill>
                  <a:srgbClr val="1D4ED8"/>
                </a:solidFill>
                <a:latin typeface="Helvetica Bold"/>
                <a:ea typeface="Helvetica Bold"/>
                <a:cs typeface="Helvetica Bold"/>
                <a:sym typeface="Helvetica Bold"/>
              </a:rPr>
              <a:t>User statistic and engagement metrics </a:t>
            </a:r>
          </a:p>
        </p:txBody>
      </p:sp>
      <p:sp>
        <p:nvSpPr>
          <p:cNvPr name="TextBox 17" id="17"/>
          <p:cNvSpPr txBox="true"/>
          <p:nvPr/>
        </p:nvSpPr>
        <p:spPr>
          <a:xfrm rot="0">
            <a:off x="1028700" y="3169425"/>
            <a:ext cx="15393729" cy="1028868"/>
          </a:xfrm>
          <a:prstGeom prst="rect">
            <a:avLst/>
          </a:prstGeom>
        </p:spPr>
        <p:txBody>
          <a:bodyPr anchor="t" rtlCol="false" tIns="0" lIns="0" bIns="0" rIns="0">
            <a:spAutoFit/>
          </a:bodyPr>
          <a:lstStyle/>
          <a:p>
            <a:pPr algn="ctr">
              <a:lnSpc>
                <a:spcPts val="4190"/>
              </a:lnSpc>
            </a:pPr>
            <a:r>
              <a:rPr lang="en-US" sz="2993">
                <a:solidFill>
                  <a:srgbClr val="000000"/>
                </a:solidFill>
                <a:latin typeface="Canva Sans"/>
                <a:ea typeface="Canva Sans"/>
                <a:cs typeface="Canva Sans"/>
                <a:sym typeface="Canva Sans"/>
              </a:rPr>
              <a:t>Top 5 users have contributed more than 30% of the total reviews</a:t>
            </a:r>
          </a:p>
          <a:p>
            <a:pPr algn="ctr">
              <a:lnSpc>
                <a:spcPts val="4190"/>
              </a:lnSpc>
            </a:pPr>
            <a:r>
              <a:rPr lang="en-US" sz="2993">
                <a:solidFill>
                  <a:srgbClr val="000000"/>
                </a:solidFill>
                <a:latin typeface="Canva Sans"/>
                <a:ea typeface="Canva Sans"/>
                <a:cs typeface="Canva Sans"/>
                <a:sym typeface="Canva Sans"/>
              </a:rPr>
              <a:t>TMDB Users: casual, regular, power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4136" y="9502602"/>
            <a:ext cx="248490" cy="2484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7010810" y="1028700"/>
            <a:ext cx="248490" cy="24849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AutoShape 8" id="8"/>
          <p:cNvSpPr/>
          <p:nvPr/>
        </p:nvSpPr>
        <p:spPr>
          <a:xfrm>
            <a:off x="894136" y="204921"/>
            <a:ext cx="0" cy="3334176"/>
          </a:xfrm>
          <a:prstGeom prst="line">
            <a:avLst/>
          </a:prstGeom>
          <a:ln cap="flat" w="57150">
            <a:solidFill>
              <a:srgbClr val="4E6E81"/>
            </a:solidFill>
            <a:prstDash val="sysDash"/>
            <a:headEnd type="none" len="sm" w="sm"/>
            <a:tailEnd type="none" len="sm" w="sm"/>
          </a:ln>
        </p:spPr>
      </p:sp>
      <p:grpSp>
        <p:nvGrpSpPr>
          <p:cNvPr name="Group 9" id="9"/>
          <p:cNvGrpSpPr/>
          <p:nvPr/>
        </p:nvGrpSpPr>
        <p:grpSpPr>
          <a:xfrm rot="0">
            <a:off x="1233030" y="3084360"/>
            <a:ext cx="15425610" cy="5313469"/>
            <a:chOff x="0" y="0"/>
            <a:chExt cx="5054359" cy="1741013"/>
          </a:xfrm>
        </p:grpSpPr>
        <p:sp>
          <p:nvSpPr>
            <p:cNvPr name="Freeform 10" id="10"/>
            <p:cNvSpPr/>
            <p:nvPr/>
          </p:nvSpPr>
          <p:spPr>
            <a:xfrm flipH="false" flipV="false" rot="0">
              <a:off x="0" y="0"/>
              <a:ext cx="5054359" cy="1741013"/>
            </a:xfrm>
            <a:custGeom>
              <a:avLst/>
              <a:gdLst/>
              <a:ahLst/>
              <a:cxnLst/>
              <a:rect r="r" b="b" t="t" l="l"/>
              <a:pathLst>
                <a:path h="1741013" w="5054359">
                  <a:moveTo>
                    <a:pt x="25596" y="0"/>
                  </a:moveTo>
                  <a:lnTo>
                    <a:pt x="5028763" y="0"/>
                  </a:lnTo>
                  <a:cubicBezTo>
                    <a:pt x="5042900" y="0"/>
                    <a:pt x="5054359" y="11460"/>
                    <a:pt x="5054359" y="25596"/>
                  </a:cubicBezTo>
                  <a:lnTo>
                    <a:pt x="5054359" y="1715416"/>
                  </a:lnTo>
                  <a:cubicBezTo>
                    <a:pt x="5054359" y="1729553"/>
                    <a:pt x="5042900" y="1741013"/>
                    <a:pt x="5028763" y="1741013"/>
                  </a:cubicBezTo>
                  <a:lnTo>
                    <a:pt x="25596" y="1741013"/>
                  </a:lnTo>
                  <a:cubicBezTo>
                    <a:pt x="11460" y="1741013"/>
                    <a:pt x="0" y="1729553"/>
                    <a:pt x="0" y="1715416"/>
                  </a:cubicBezTo>
                  <a:lnTo>
                    <a:pt x="0" y="25596"/>
                  </a:lnTo>
                  <a:cubicBezTo>
                    <a:pt x="0" y="11460"/>
                    <a:pt x="11460" y="0"/>
                    <a:pt x="25596" y="0"/>
                  </a:cubicBezTo>
                  <a:close/>
                </a:path>
              </a:pathLst>
            </a:custGeom>
            <a:solidFill>
              <a:srgbClr val="EFF6FF"/>
            </a:solidFill>
          </p:spPr>
        </p:sp>
        <p:sp>
          <p:nvSpPr>
            <p:cNvPr name="TextBox 11" id="11"/>
            <p:cNvSpPr txBox="true"/>
            <p:nvPr/>
          </p:nvSpPr>
          <p:spPr>
            <a:xfrm>
              <a:off x="0" y="-47625"/>
              <a:ext cx="5054359" cy="1788638"/>
            </a:xfrm>
            <a:prstGeom prst="rect">
              <a:avLst/>
            </a:prstGeom>
          </p:spPr>
          <p:txBody>
            <a:bodyPr anchor="ctr" rtlCol="false" tIns="42523" lIns="42523" bIns="42523" rIns="42523"/>
            <a:lstStyle/>
            <a:p>
              <a:pPr algn="ctr">
                <a:lnSpc>
                  <a:spcPts val="3359"/>
                </a:lnSpc>
              </a:pPr>
            </a:p>
          </p:txBody>
        </p:sp>
      </p:grpSp>
      <p:sp>
        <p:nvSpPr>
          <p:cNvPr name="Freeform 12" id="12"/>
          <p:cNvSpPr/>
          <p:nvPr/>
        </p:nvSpPr>
        <p:spPr>
          <a:xfrm flipH="false" flipV="false" rot="0">
            <a:off x="9885861" y="4811961"/>
            <a:ext cx="5948323" cy="3585868"/>
          </a:xfrm>
          <a:custGeom>
            <a:avLst/>
            <a:gdLst/>
            <a:ahLst/>
            <a:cxnLst/>
            <a:rect r="r" b="b" t="t" l="l"/>
            <a:pathLst>
              <a:path h="3585868" w="5948323">
                <a:moveTo>
                  <a:pt x="0" y="0"/>
                </a:moveTo>
                <a:lnTo>
                  <a:pt x="5948323" y="0"/>
                </a:lnTo>
                <a:lnTo>
                  <a:pt x="5948323" y="3585868"/>
                </a:lnTo>
                <a:lnTo>
                  <a:pt x="0" y="3585868"/>
                </a:lnTo>
                <a:lnTo>
                  <a:pt x="0" y="0"/>
                </a:lnTo>
                <a:close/>
              </a:path>
            </a:pathLst>
          </a:custGeom>
          <a:blipFill>
            <a:blip r:embed="rId2"/>
            <a:stretch>
              <a:fillRect l="0" t="0" r="0" b="0"/>
            </a:stretch>
          </a:blipFill>
        </p:spPr>
      </p:sp>
      <p:sp>
        <p:nvSpPr>
          <p:cNvPr name="TextBox 13" id="13"/>
          <p:cNvSpPr txBox="true"/>
          <p:nvPr/>
        </p:nvSpPr>
        <p:spPr>
          <a:xfrm rot="0">
            <a:off x="1901266" y="3036646"/>
            <a:ext cx="14343955" cy="424815"/>
          </a:xfrm>
          <a:prstGeom prst="rect">
            <a:avLst/>
          </a:prstGeom>
        </p:spPr>
        <p:txBody>
          <a:bodyPr anchor="t" rtlCol="false" tIns="0" lIns="0" bIns="0" rIns="0">
            <a:spAutoFit/>
          </a:bodyPr>
          <a:lstStyle/>
          <a:p>
            <a:pPr algn="just">
              <a:lnSpc>
                <a:spcPts val="3359"/>
              </a:lnSpc>
              <a:spcBef>
                <a:spcPct val="0"/>
              </a:spcBef>
            </a:pPr>
          </a:p>
        </p:txBody>
      </p:sp>
      <p:sp>
        <p:nvSpPr>
          <p:cNvPr name="TextBox 14" id="14"/>
          <p:cNvSpPr txBox="true"/>
          <p:nvPr/>
        </p:nvSpPr>
        <p:spPr>
          <a:xfrm rot="0">
            <a:off x="1233030" y="654831"/>
            <a:ext cx="15777781" cy="809624"/>
          </a:xfrm>
          <a:prstGeom prst="rect">
            <a:avLst/>
          </a:prstGeom>
        </p:spPr>
        <p:txBody>
          <a:bodyPr anchor="t" rtlCol="false" tIns="0" lIns="0" bIns="0" rIns="0">
            <a:spAutoFit/>
          </a:bodyPr>
          <a:lstStyle/>
          <a:p>
            <a:pPr algn="l" marL="0" indent="0" lvl="0">
              <a:lnSpc>
                <a:spcPts val="6300"/>
              </a:lnSpc>
            </a:pPr>
            <a:r>
              <a:rPr lang="en-US" b="true" sz="4500" spc="225">
                <a:solidFill>
                  <a:srgbClr val="000000"/>
                </a:solidFill>
                <a:latin typeface="Helios Extended Bold"/>
                <a:ea typeface="Helios Extended Bold"/>
                <a:cs typeface="Helios Extended Bold"/>
                <a:sym typeface="Helios Extended Bold"/>
              </a:rPr>
              <a:t>USER BEHAVIOUR ANALYSIS</a:t>
            </a:r>
          </a:p>
        </p:txBody>
      </p:sp>
      <p:sp>
        <p:nvSpPr>
          <p:cNvPr name="TextBox 15" id="15"/>
          <p:cNvSpPr txBox="true"/>
          <p:nvPr/>
        </p:nvSpPr>
        <p:spPr>
          <a:xfrm rot="0">
            <a:off x="1783911" y="3197306"/>
            <a:ext cx="14578665" cy="5200523"/>
          </a:xfrm>
          <a:prstGeom prst="rect">
            <a:avLst/>
          </a:prstGeom>
        </p:spPr>
        <p:txBody>
          <a:bodyPr anchor="t" rtlCol="false" tIns="0" lIns="0" bIns="0" rIns="0">
            <a:spAutoFit/>
          </a:bodyPr>
          <a:lstStyle/>
          <a:p>
            <a:pPr algn="l">
              <a:lnSpc>
                <a:spcPts val="5235"/>
              </a:lnSpc>
            </a:pPr>
            <a:r>
              <a:rPr lang="en-US" sz="2799" spc="279">
                <a:solidFill>
                  <a:srgbClr val="000000"/>
                </a:solidFill>
                <a:latin typeface="Open Sans"/>
                <a:ea typeface="Open Sans"/>
                <a:cs typeface="Open Sans"/>
                <a:sym typeface="Open Sans"/>
              </a:rPr>
              <a:t>The coefficient is 0.022, no significant linear relationship between how long users give reviews and how much rating</a:t>
            </a:r>
          </a:p>
          <a:p>
            <a:pPr algn="l">
              <a:lnSpc>
                <a:spcPts val="5235"/>
              </a:lnSpc>
            </a:pPr>
          </a:p>
          <a:p>
            <a:pPr algn="l">
              <a:lnSpc>
                <a:spcPts val="5235"/>
              </a:lnSpc>
            </a:pPr>
            <a:r>
              <a:rPr lang="en-US" sz="2799" spc="279">
                <a:solidFill>
                  <a:srgbClr val="000000"/>
                </a:solidFill>
                <a:latin typeface="Open Sans"/>
                <a:ea typeface="Open Sans"/>
                <a:cs typeface="Open Sans"/>
                <a:sym typeface="Open Sans"/>
              </a:rPr>
              <a:t>Other factors:</a:t>
            </a:r>
          </a:p>
          <a:p>
            <a:pPr algn="l" marL="604519" indent="-302260" lvl="1">
              <a:lnSpc>
                <a:spcPts val="5235"/>
              </a:lnSpc>
              <a:buFont typeface="Arial"/>
              <a:buChar char="•"/>
            </a:pPr>
            <a:r>
              <a:rPr lang="en-US" sz="2799" spc="279">
                <a:solidFill>
                  <a:srgbClr val="000000"/>
                </a:solidFill>
                <a:latin typeface="Open Sans"/>
                <a:ea typeface="Open Sans"/>
                <a:cs typeface="Open Sans"/>
                <a:sym typeface="Open Sans"/>
              </a:rPr>
              <a:t>personal writing style</a:t>
            </a:r>
          </a:p>
          <a:p>
            <a:pPr algn="l" marL="604519" indent="-302260" lvl="1">
              <a:lnSpc>
                <a:spcPts val="5235"/>
              </a:lnSpc>
              <a:buFont typeface="Arial"/>
              <a:buChar char="•"/>
            </a:pPr>
            <a:r>
              <a:rPr lang="en-US" sz="2799" spc="279">
                <a:solidFill>
                  <a:srgbClr val="000000"/>
                </a:solidFill>
                <a:latin typeface="Open Sans"/>
                <a:ea typeface="Open Sans"/>
                <a:cs typeface="Open Sans"/>
                <a:sym typeface="Open Sans"/>
              </a:rPr>
              <a:t>time availability</a:t>
            </a:r>
          </a:p>
          <a:p>
            <a:pPr algn="l" marL="604519" indent="-302260" lvl="1">
              <a:lnSpc>
                <a:spcPts val="5235"/>
              </a:lnSpc>
              <a:buFont typeface="Arial"/>
              <a:buChar char="•"/>
            </a:pPr>
            <a:r>
              <a:rPr lang="en-US" sz="2799" spc="279">
                <a:solidFill>
                  <a:srgbClr val="000000"/>
                </a:solidFill>
                <a:latin typeface="Open Sans"/>
                <a:ea typeface="Open Sans"/>
                <a:cs typeface="Open Sans"/>
                <a:sym typeface="Open Sans"/>
              </a:rPr>
              <a:t>user engagement level</a:t>
            </a:r>
          </a:p>
          <a:p>
            <a:pPr algn="l">
              <a:lnSpc>
                <a:spcPts val="5235"/>
              </a:lnSpc>
            </a:pPr>
          </a:p>
        </p:txBody>
      </p:sp>
      <p:sp>
        <p:nvSpPr>
          <p:cNvPr name="TextBox 16" id="16"/>
          <p:cNvSpPr txBox="true"/>
          <p:nvPr/>
        </p:nvSpPr>
        <p:spPr>
          <a:xfrm rot="0">
            <a:off x="1233030" y="1825236"/>
            <a:ext cx="9967444" cy="500380"/>
          </a:xfrm>
          <a:prstGeom prst="rect">
            <a:avLst/>
          </a:prstGeom>
        </p:spPr>
        <p:txBody>
          <a:bodyPr anchor="t" rtlCol="false" tIns="0" lIns="0" bIns="0" rIns="0">
            <a:spAutoFit/>
          </a:bodyPr>
          <a:lstStyle/>
          <a:p>
            <a:pPr algn="l">
              <a:lnSpc>
                <a:spcPts val="3919"/>
              </a:lnSpc>
              <a:spcBef>
                <a:spcPct val="0"/>
              </a:spcBef>
            </a:pPr>
            <a:r>
              <a:rPr lang="en-US" b="true" sz="2799" spc="279">
                <a:solidFill>
                  <a:srgbClr val="1D4ED8"/>
                </a:solidFill>
                <a:latin typeface="Helvetica Bold"/>
                <a:ea typeface="Helvetica Bold"/>
                <a:cs typeface="Helvetica Bold"/>
                <a:sym typeface="Helvetica Bold"/>
              </a:rPr>
              <a:t>2. Correlation between review length and rating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4136" y="9502602"/>
            <a:ext cx="248490" cy="2484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7010810" y="1028700"/>
            <a:ext cx="248490" cy="24849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AutoShape 8" id="8"/>
          <p:cNvSpPr/>
          <p:nvPr/>
        </p:nvSpPr>
        <p:spPr>
          <a:xfrm>
            <a:off x="894136" y="204921"/>
            <a:ext cx="0" cy="3334176"/>
          </a:xfrm>
          <a:prstGeom prst="line">
            <a:avLst/>
          </a:prstGeom>
          <a:ln cap="flat" w="57150">
            <a:solidFill>
              <a:srgbClr val="4E6E81"/>
            </a:solidFill>
            <a:prstDash val="sysDash"/>
            <a:headEnd type="none" len="sm" w="sm"/>
            <a:tailEnd type="none" len="sm" w="sm"/>
          </a:ln>
        </p:spPr>
      </p:sp>
      <p:grpSp>
        <p:nvGrpSpPr>
          <p:cNvPr name="Group 9" id="9"/>
          <p:cNvGrpSpPr/>
          <p:nvPr/>
        </p:nvGrpSpPr>
        <p:grpSpPr>
          <a:xfrm rot="0">
            <a:off x="1233030" y="3084360"/>
            <a:ext cx="15425610" cy="5313469"/>
            <a:chOff x="0" y="0"/>
            <a:chExt cx="5054359" cy="1741013"/>
          </a:xfrm>
        </p:grpSpPr>
        <p:sp>
          <p:nvSpPr>
            <p:cNvPr name="Freeform 10" id="10"/>
            <p:cNvSpPr/>
            <p:nvPr/>
          </p:nvSpPr>
          <p:spPr>
            <a:xfrm flipH="false" flipV="false" rot="0">
              <a:off x="0" y="0"/>
              <a:ext cx="5054359" cy="1741013"/>
            </a:xfrm>
            <a:custGeom>
              <a:avLst/>
              <a:gdLst/>
              <a:ahLst/>
              <a:cxnLst/>
              <a:rect r="r" b="b" t="t" l="l"/>
              <a:pathLst>
                <a:path h="1741013" w="5054359">
                  <a:moveTo>
                    <a:pt x="25596" y="0"/>
                  </a:moveTo>
                  <a:lnTo>
                    <a:pt x="5028763" y="0"/>
                  </a:lnTo>
                  <a:cubicBezTo>
                    <a:pt x="5042900" y="0"/>
                    <a:pt x="5054359" y="11460"/>
                    <a:pt x="5054359" y="25596"/>
                  </a:cubicBezTo>
                  <a:lnTo>
                    <a:pt x="5054359" y="1715416"/>
                  </a:lnTo>
                  <a:cubicBezTo>
                    <a:pt x="5054359" y="1729553"/>
                    <a:pt x="5042900" y="1741013"/>
                    <a:pt x="5028763" y="1741013"/>
                  </a:cubicBezTo>
                  <a:lnTo>
                    <a:pt x="25596" y="1741013"/>
                  </a:lnTo>
                  <a:cubicBezTo>
                    <a:pt x="11460" y="1741013"/>
                    <a:pt x="0" y="1729553"/>
                    <a:pt x="0" y="1715416"/>
                  </a:cubicBezTo>
                  <a:lnTo>
                    <a:pt x="0" y="25596"/>
                  </a:lnTo>
                  <a:cubicBezTo>
                    <a:pt x="0" y="11460"/>
                    <a:pt x="11460" y="0"/>
                    <a:pt x="25596" y="0"/>
                  </a:cubicBezTo>
                  <a:close/>
                </a:path>
              </a:pathLst>
            </a:custGeom>
            <a:solidFill>
              <a:srgbClr val="EFF6FF"/>
            </a:solidFill>
          </p:spPr>
        </p:sp>
        <p:sp>
          <p:nvSpPr>
            <p:cNvPr name="TextBox 11" id="11"/>
            <p:cNvSpPr txBox="true"/>
            <p:nvPr/>
          </p:nvSpPr>
          <p:spPr>
            <a:xfrm>
              <a:off x="0" y="-47625"/>
              <a:ext cx="5054359" cy="1788638"/>
            </a:xfrm>
            <a:prstGeom prst="rect">
              <a:avLst/>
            </a:prstGeom>
          </p:spPr>
          <p:txBody>
            <a:bodyPr anchor="ctr" rtlCol="false" tIns="42523" lIns="42523" bIns="42523" rIns="42523"/>
            <a:lstStyle/>
            <a:p>
              <a:pPr algn="ctr">
                <a:lnSpc>
                  <a:spcPts val="3359"/>
                </a:lnSpc>
              </a:pPr>
            </a:p>
          </p:txBody>
        </p:sp>
      </p:grpSp>
      <p:sp>
        <p:nvSpPr>
          <p:cNvPr name="Freeform 12" id="12"/>
          <p:cNvSpPr/>
          <p:nvPr/>
        </p:nvSpPr>
        <p:spPr>
          <a:xfrm flipH="false" flipV="false" rot="0">
            <a:off x="7183776" y="3290951"/>
            <a:ext cx="9474863" cy="4618996"/>
          </a:xfrm>
          <a:custGeom>
            <a:avLst/>
            <a:gdLst/>
            <a:ahLst/>
            <a:cxnLst/>
            <a:rect r="r" b="b" t="t" l="l"/>
            <a:pathLst>
              <a:path h="4618996" w="9474863">
                <a:moveTo>
                  <a:pt x="0" y="0"/>
                </a:moveTo>
                <a:lnTo>
                  <a:pt x="9474864" y="0"/>
                </a:lnTo>
                <a:lnTo>
                  <a:pt x="9474864" y="4618996"/>
                </a:lnTo>
                <a:lnTo>
                  <a:pt x="0" y="4618996"/>
                </a:lnTo>
                <a:lnTo>
                  <a:pt x="0" y="0"/>
                </a:lnTo>
                <a:close/>
              </a:path>
            </a:pathLst>
          </a:custGeom>
          <a:blipFill>
            <a:blip r:embed="rId2"/>
            <a:stretch>
              <a:fillRect l="0" t="0" r="0" b="0"/>
            </a:stretch>
          </a:blipFill>
        </p:spPr>
      </p:sp>
      <p:sp>
        <p:nvSpPr>
          <p:cNvPr name="TextBox 13" id="13"/>
          <p:cNvSpPr txBox="true"/>
          <p:nvPr/>
        </p:nvSpPr>
        <p:spPr>
          <a:xfrm rot="0">
            <a:off x="1901266" y="3036646"/>
            <a:ext cx="14343955" cy="424815"/>
          </a:xfrm>
          <a:prstGeom prst="rect">
            <a:avLst/>
          </a:prstGeom>
        </p:spPr>
        <p:txBody>
          <a:bodyPr anchor="t" rtlCol="false" tIns="0" lIns="0" bIns="0" rIns="0">
            <a:spAutoFit/>
          </a:bodyPr>
          <a:lstStyle/>
          <a:p>
            <a:pPr algn="just">
              <a:lnSpc>
                <a:spcPts val="3359"/>
              </a:lnSpc>
              <a:spcBef>
                <a:spcPct val="0"/>
              </a:spcBef>
            </a:pPr>
          </a:p>
        </p:txBody>
      </p:sp>
      <p:sp>
        <p:nvSpPr>
          <p:cNvPr name="TextBox 14" id="14"/>
          <p:cNvSpPr txBox="true"/>
          <p:nvPr/>
        </p:nvSpPr>
        <p:spPr>
          <a:xfrm rot="0">
            <a:off x="1233030" y="654831"/>
            <a:ext cx="15777781" cy="809624"/>
          </a:xfrm>
          <a:prstGeom prst="rect">
            <a:avLst/>
          </a:prstGeom>
        </p:spPr>
        <p:txBody>
          <a:bodyPr anchor="t" rtlCol="false" tIns="0" lIns="0" bIns="0" rIns="0">
            <a:spAutoFit/>
          </a:bodyPr>
          <a:lstStyle/>
          <a:p>
            <a:pPr algn="l" marL="0" indent="0" lvl="0">
              <a:lnSpc>
                <a:spcPts val="6300"/>
              </a:lnSpc>
            </a:pPr>
            <a:r>
              <a:rPr lang="en-US" b="true" sz="4500" spc="225">
                <a:solidFill>
                  <a:srgbClr val="000000"/>
                </a:solidFill>
                <a:latin typeface="Helios Extended Bold"/>
                <a:ea typeface="Helios Extended Bold"/>
                <a:cs typeface="Helios Extended Bold"/>
                <a:sym typeface="Helios Extended Bold"/>
              </a:rPr>
              <a:t>USER BEHAVIOUR ANALYSIS</a:t>
            </a:r>
          </a:p>
        </p:txBody>
      </p:sp>
      <p:sp>
        <p:nvSpPr>
          <p:cNvPr name="TextBox 15" id="15"/>
          <p:cNvSpPr txBox="true"/>
          <p:nvPr/>
        </p:nvSpPr>
        <p:spPr>
          <a:xfrm rot="0">
            <a:off x="1656502" y="3129026"/>
            <a:ext cx="5381312" cy="5264150"/>
          </a:xfrm>
          <a:prstGeom prst="rect">
            <a:avLst/>
          </a:prstGeom>
        </p:spPr>
        <p:txBody>
          <a:bodyPr anchor="t" rtlCol="false" tIns="0" lIns="0" bIns="0" rIns="0">
            <a:spAutoFit/>
          </a:bodyPr>
          <a:lstStyle/>
          <a:p>
            <a:pPr algn="l">
              <a:lnSpc>
                <a:spcPts val="4675"/>
              </a:lnSpc>
            </a:pPr>
            <a:r>
              <a:rPr lang="en-US" sz="2500" spc="250">
                <a:solidFill>
                  <a:srgbClr val="000000"/>
                </a:solidFill>
                <a:latin typeface="Open Sans"/>
                <a:ea typeface="Open Sans"/>
                <a:cs typeface="Open Sans"/>
                <a:sym typeface="Open Sans"/>
              </a:rPr>
              <a:t>2,185 reviews amounting to 21% of total 10,468 reviews are given within 90 days (3 months) after movie release date </a:t>
            </a:r>
          </a:p>
          <a:p>
            <a:pPr algn="l">
              <a:lnSpc>
                <a:spcPts val="4675"/>
              </a:lnSpc>
            </a:pPr>
          </a:p>
          <a:p>
            <a:pPr algn="l">
              <a:lnSpc>
                <a:spcPts val="4675"/>
              </a:lnSpc>
            </a:pPr>
            <a:r>
              <a:rPr lang="en-US" sz="2500" spc="250">
                <a:solidFill>
                  <a:srgbClr val="000000"/>
                </a:solidFill>
                <a:latin typeface="Open Sans"/>
                <a:ea typeface="Open Sans"/>
                <a:cs typeface="Open Sans"/>
                <a:sym typeface="Open Sans"/>
              </a:rPr>
              <a:t>The most common review date is 4 days after movie release date</a:t>
            </a:r>
          </a:p>
        </p:txBody>
      </p:sp>
      <p:sp>
        <p:nvSpPr>
          <p:cNvPr name="TextBox 16" id="16"/>
          <p:cNvSpPr txBox="true"/>
          <p:nvPr/>
        </p:nvSpPr>
        <p:spPr>
          <a:xfrm rot="0">
            <a:off x="1233030" y="1825236"/>
            <a:ext cx="8822391" cy="500380"/>
          </a:xfrm>
          <a:prstGeom prst="rect">
            <a:avLst/>
          </a:prstGeom>
        </p:spPr>
        <p:txBody>
          <a:bodyPr anchor="t" rtlCol="false" tIns="0" lIns="0" bIns="0" rIns="0">
            <a:spAutoFit/>
          </a:bodyPr>
          <a:lstStyle/>
          <a:p>
            <a:pPr algn="l">
              <a:lnSpc>
                <a:spcPts val="3919"/>
              </a:lnSpc>
              <a:spcBef>
                <a:spcPct val="0"/>
              </a:spcBef>
            </a:pPr>
            <a:r>
              <a:rPr lang="en-US" b="true" sz="2799" spc="279">
                <a:solidFill>
                  <a:srgbClr val="1D4ED8"/>
                </a:solidFill>
                <a:latin typeface="Helvetica Bold"/>
                <a:ea typeface="Helvetica Bold"/>
                <a:cs typeface="Helvetica Bold"/>
                <a:sym typeface="Helvetica Bold"/>
              </a:rPr>
              <a:t>3. Review timing after movie release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4136" y="9502602"/>
            <a:ext cx="248490" cy="2484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7010810" y="1028700"/>
            <a:ext cx="248490" cy="24849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AutoShape 8" id="8"/>
          <p:cNvSpPr/>
          <p:nvPr/>
        </p:nvSpPr>
        <p:spPr>
          <a:xfrm>
            <a:off x="894136" y="204921"/>
            <a:ext cx="0" cy="3334176"/>
          </a:xfrm>
          <a:prstGeom prst="line">
            <a:avLst/>
          </a:prstGeom>
          <a:ln cap="flat" w="57150">
            <a:solidFill>
              <a:srgbClr val="4E6E81"/>
            </a:solidFill>
            <a:prstDash val="sysDash"/>
            <a:headEnd type="none" len="sm" w="sm"/>
            <a:tailEnd type="none" len="sm" w="sm"/>
          </a:ln>
        </p:spPr>
      </p:sp>
      <p:grpSp>
        <p:nvGrpSpPr>
          <p:cNvPr name="Group 9" id="9"/>
          <p:cNvGrpSpPr/>
          <p:nvPr/>
        </p:nvGrpSpPr>
        <p:grpSpPr>
          <a:xfrm rot="0">
            <a:off x="1233030" y="3084360"/>
            <a:ext cx="16773816" cy="5313469"/>
            <a:chOff x="0" y="0"/>
            <a:chExt cx="5496113" cy="1741013"/>
          </a:xfrm>
        </p:grpSpPr>
        <p:sp>
          <p:nvSpPr>
            <p:cNvPr name="Freeform 10" id="10"/>
            <p:cNvSpPr/>
            <p:nvPr/>
          </p:nvSpPr>
          <p:spPr>
            <a:xfrm flipH="false" flipV="false" rot="0">
              <a:off x="0" y="0"/>
              <a:ext cx="5496113" cy="1741013"/>
            </a:xfrm>
            <a:custGeom>
              <a:avLst/>
              <a:gdLst/>
              <a:ahLst/>
              <a:cxnLst/>
              <a:rect r="r" b="b" t="t" l="l"/>
              <a:pathLst>
                <a:path h="1741013" w="5496113">
                  <a:moveTo>
                    <a:pt x="23539" y="0"/>
                  </a:moveTo>
                  <a:lnTo>
                    <a:pt x="5472574" y="0"/>
                  </a:lnTo>
                  <a:cubicBezTo>
                    <a:pt x="5478817" y="0"/>
                    <a:pt x="5484804" y="2480"/>
                    <a:pt x="5489218" y="6894"/>
                  </a:cubicBezTo>
                  <a:cubicBezTo>
                    <a:pt x="5493633" y="11309"/>
                    <a:pt x="5496113" y="17296"/>
                    <a:pt x="5496113" y="23539"/>
                  </a:cubicBezTo>
                  <a:lnTo>
                    <a:pt x="5496113" y="1717474"/>
                  </a:lnTo>
                  <a:cubicBezTo>
                    <a:pt x="5496113" y="1723717"/>
                    <a:pt x="5493633" y="1729704"/>
                    <a:pt x="5489218" y="1734118"/>
                  </a:cubicBezTo>
                  <a:cubicBezTo>
                    <a:pt x="5484804" y="1738533"/>
                    <a:pt x="5478817" y="1741013"/>
                    <a:pt x="5472574" y="1741013"/>
                  </a:cubicBezTo>
                  <a:lnTo>
                    <a:pt x="23539" y="1741013"/>
                  </a:lnTo>
                  <a:cubicBezTo>
                    <a:pt x="17296" y="1741013"/>
                    <a:pt x="11309" y="1738533"/>
                    <a:pt x="6894" y="1734118"/>
                  </a:cubicBezTo>
                  <a:cubicBezTo>
                    <a:pt x="2480" y="1729704"/>
                    <a:pt x="0" y="1723717"/>
                    <a:pt x="0" y="1717474"/>
                  </a:cubicBezTo>
                  <a:lnTo>
                    <a:pt x="0" y="23539"/>
                  </a:lnTo>
                  <a:cubicBezTo>
                    <a:pt x="0" y="17296"/>
                    <a:pt x="2480" y="11309"/>
                    <a:pt x="6894" y="6894"/>
                  </a:cubicBezTo>
                  <a:cubicBezTo>
                    <a:pt x="11309" y="2480"/>
                    <a:pt x="17296" y="0"/>
                    <a:pt x="23539" y="0"/>
                  </a:cubicBezTo>
                  <a:close/>
                </a:path>
              </a:pathLst>
            </a:custGeom>
            <a:solidFill>
              <a:srgbClr val="EFF6FF"/>
            </a:solidFill>
          </p:spPr>
        </p:sp>
        <p:sp>
          <p:nvSpPr>
            <p:cNvPr name="TextBox 11" id="11"/>
            <p:cNvSpPr txBox="true"/>
            <p:nvPr/>
          </p:nvSpPr>
          <p:spPr>
            <a:xfrm>
              <a:off x="0" y="-47625"/>
              <a:ext cx="5496113" cy="1788638"/>
            </a:xfrm>
            <a:prstGeom prst="rect">
              <a:avLst/>
            </a:prstGeom>
          </p:spPr>
          <p:txBody>
            <a:bodyPr anchor="ctr" rtlCol="false" tIns="42523" lIns="42523" bIns="42523" rIns="42523"/>
            <a:lstStyle/>
            <a:p>
              <a:pPr algn="ctr">
                <a:lnSpc>
                  <a:spcPts val="3359"/>
                </a:lnSpc>
              </a:pPr>
            </a:p>
          </p:txBody>
        </p:sp>
      </p:grpSp>
      <p:sp>
        <p:nvSpPr>
          <p:cNvPr name="Freeform 12" id="12"/>
          <p:cNvSpPr/>
          <p:nvPr/>
        </p:nvSpPr>
        <p:spPr>
          <a:xfrm flipH="false" flipV="false" rot="0">
            <a:off x="1233030" y="3899611"/>
            <a:ext cx="11474722" cy="2051107"/>
          </a:xfrm>
          <a:custGeom>
            <a:avLst/>
            <a:gdLst/>
            <a:ahLst/>
            <a:cxnLst/>
            <a:rect r="r" b="b" t="t" l="l"/>
            <a:pathLst>
              <a:path h="2051107" w="11474722">
                <a:moveTo>
                  <a:pt x="0" y="0"/>
                </a:moveTo>
                <a:lnTo>
                  <a:pt x="11474722" y="0"/>
                </a:lnTo>
                <a:lnTo>
                  <a:pt x="11474722" y="2051107"/>
                </a:lnTo>
                <a:lnTo>
                  <a:pt x="0" y="2051107"/>
                </a:lnTo>
                <a:lnTo>
                  <a:pt x="0" y="0"/>
                </a:lnTo>
                <a:close/>
              </a:path>
            </a:pathLst>
          </a:custGeom>
          <a:blipFill>
            <a:blip r:embed="rId2"/>
            <a:stretch>
              <a:fillRect l="0" t="0" r="0" b="0"/>
            </a:stretch>
          </a:blipFill>
        </p:spPr>
      </p:sp>
      <p:sp>
        <p:nvSpPr>
          <p:cNvPr name="Freeform 13" id="13"/>
          <p:cNvSpPr/>
          <p:nvPr/>
        </p:nvSpPr>
        <p:spPr>
          <a:xfrm flipH="false" flipV="false" rot="0">
            <a:off x="12788664" y="3420334"/>
            <a:ext cx="4863511" cy="3825233"/>
          </a:xfrm>
          <a:custGeom>
            <a:avLst/>
            <a:gdLst/>
            <a:ahLst/>
            <a:cxnLst/>
            <a:rect r="r" b="b" t="t" l="l"/>
            <a:pathLst>
              <a:path h="3825233" w="4863511">
                <a:moveTo>
                  <a:pt x="0" y="0"/>
                </a:moveTo>
                <a:lnTo>
                  <a:pt x="4863511" y="0"/>
                </a:lnTo>
                <a:lnTo>
                  <a:pt x="4863511" y="3825233"/>
                </a:lnTo>
                <a:lnTo>
                  <a:pt x="0" y="3825233"/>
                </a:lnTo>
                <a:lnTo>
                  <a:pt x="0" y="0"/>
                </a:lnTo>
                <a:close/>
              </a:path>
            </a:pathLst>
          </a:custGeom>
          <a:blipFill>
            <a:blip r:embed="rId3"/>
            <a:stretch>
              <a:fillRect l="0" t="0" r="0" b="0"/>
            </a:stretch>
          </a:blipFill>
        </p:spPr>
      </p:sp>
      <p:sp>
        <p:nvSpPr>
          <p:cNvPr name="TextBox 14" id="14"/>
          <p:cNvSpPr txBox="true"/>
          <p:nvPr/>
        </p:nvSpPr>
        <p:spPr>
          <a:xfrm rot="0">
            <a:off x="1901266" y="3036646"/>
            <a:ext cx="14343955" cy="424815"/>
          </a:xfrm>
          <a:prstGeom prst="rect">
            <a:avLst/>
          </a:prstGeom>
        </p:spPr>
        <p:txBody>
          <a:bodyPr anchor="t" rtlCol="false" tIns="0" lIns="0" bIns="0" rIns="0">
            <a:spAutoFit/>
          </a:bodyPr>
          <a:lstStyle/>
          <a:p>
            <a:pPr algn="just">
              <a:lnSpc>
                <a:spcPts val="3359"/>
              </a:lnSpc>
              <a:spcBef>
                <a:spcPct val="0"/>
              </a:spcBef>
            </a:pPr>
          </a:p>
        </p:txBody>
      </p:sp>
      <p:sp>
        <p:nvSpPr>
          <p:cNvPr name="TextBox 15" id="15"/>
          <p:cNvSpPr txBox="true"/>
          <p:nvPr/>
        </p:nvSpPr>
        <p:spPr>
          <a:xfrm rot="0">
            <a:off x="1233030" y="654831"/>
            <a:ext cx="15777781" cy="809624"/>
          </a:xfrm>
          <a:prstGeom prst="rect">
            <a:avLst/>
          </a:prstGeom>
        </p:spPr>
        <p:txBody>
          <a:bodyPr anchor="t" rtlCol="false" tIns="0" lIns="0" bIns="0" rIns="0">
            <a:spAutoFit/>
          </a:bodyPr>
          <a:lstStyle/>
          <a:p>
            <a:pPr algn="l" marL="0" indent="0" lvl="0">
              <a:lnSpc>
                <a:spcPts val="6300"/>
              </a:lnSpc>
            </a:pPr>
            <a:r>
              <a:rPr lang="en-US" b="true" sz="4500" spc="225">
                <a:solidFill>
                  <a:srgbClr val="000000"/>
                </a:solidFill>
                <a:latin typeface="Helios Extended Bold"/>
                <a:ea typeface="Helios Extended Bold"/>
                <a:cs typeface="Helios Extended Bold"/>
                <a:sym typeface="Helios Extended Bold"/>
              </a:rPr>
              <a:t>CLUSTERING</a:t>
            </a:r>
          </a:p>
        </p:txBody>
      </p:sp>
      <p:sp>
        <p:nvSpPr>
          <p:cNvPr name="TextBox 16" id="16"/>
          <p:cNvSpPr txBox="true"/>
          <p:nvPr/>
        </p:nvSpPr>
        <p:spPr>
          <a:xfrm rot="0">
            <a:off x="1711975" y="6177081"/>
            <a:ext cx="10559569" cy="2711446"/>
          </a:xfrm>
          <a:prstGeom prst="rect">
            <a:avLst/>
          </a:prstGeom>
        </p:spPr>
        <p:txBody>
          <a:bodyPr anchor="t" rtlCol="false" tIns="0" lIns="0" bIns="0" rIns="0">
            <a:spAutoFit/>
          </a:bodyPr>
          <a:lstStyle/>
          <a:p>
            <a:pPr algn="l" marL="418919" indent="-209460" lvl="1">
              <a:lnSpc>
                <a:spcPts val="3628"/>
              </a:lnSpc>
              <a:buFont typeface="Arial"/>
              <a:buChar char="•"/>
            </a:pPr>
            <a:r>
              <a:rPr lang="en-US" sz="1940" spc="194">
                <a:solidFill>
                  <a:srgbClr val="000000"/>
                </a:solidFill>
                <a:latin typeface="Open Sans"/>
                <a:ea typeface="Open Sans"/>
                <a:cs typeface="Open Sans"/>
                <a:sym typeface="Open Sans"/>
              </a:rPr>
              <a:t>Cluster 0 is mainstream successes movies </a:t>
            </a:r>
          </a:p>
          <a:p>
            <a:pPr algn="l" marL="418919" indent="-209460" lvl="1">
              <a:lnSpc>
                <a:spcPts val="3628"/>
              </a:lnSpc>
              <a:buFont typeface="Arial"/>
              <a:buChar char="•"/>
            </a:pPr>
            <a:r>
              <a:rPr lang="en-US" sz="1940" spc="194">
                <a:solidFill>
                  <a:srgbClr val="000000"/>
                </a:solidFill>
                <a:latin typeface="Open Sans"/>
                <a:ea typeface="Open Sans"/>
                <a:cs typeface="Open Sans"/>
                <a:sym typeface="Open Sans"/>
              </a:rPr>
              <a:t>cluster 2 including 324 movies was identified as blockbusters group</a:t>
            </a:r>
          </a:p>
          <a:p>
            <a:pPr algn="l" marL="418919" indent="-209460" lvl="1">
              <a:lnSpc>
                <a:spcPts val="3628"/>
              </a:lnSpc>
              <a:buFont typeface="Arial"/>
              <a:buChar char="•"/>
            </a:pPr>
            <a:r>
              <a:rPr lang="en-US" sz="1940" spc="194">
                <a:solidFill>
                  <a:srgbClr val="000000"/>
                </a:solidFill>
                <a:latin typeface="Open Sans"/>
                <a:ea typeface="Open Sans"/>
                <a:cs typeface="Open Sans"/>
                <a:sym typeface="Open Sans"/>
              </a:rPr>
              <a:t>Cluster 3 was a surprise group and most likely pertaining to indie films</a:t>
            </a:r>
          </a:p>
          <a:p>
            <a:pPr algn="l" marL="418919" indent="-209460" lvl="1">
              <a:lnSpc>
                <a:spcPts val="3628"/>
              </a:lnSpc>
              <a:buFont typeface="Arial"/>
              <a:buChar char="•"/>
            </a:pPr>
            <a:r>
              <a:rPr lang="en-US" sz="1940" spc="194">
                <a:solidFill>
                  <a:srgbClr val="000000"/>
                </a:solidFill>
                <a:latin typeface="Open Sans"/>
                <a:ea typeface="Open Sans"/>
                <a:cs typeface="Open Sans"/>
                <a:sym typeface="Open Sans"/>
              </a:rPr>
              <a:t>Cluster 1 including 850 movies was identified as underperformance group  </a:t>
            </a:r>
            <a:r>
              <a:rPr lang="en-US" b="true" sz="1940" spc="194">
                <a:solidFill>
                  <a:srgbClr val="000000"/>
                </a:solidFill>
                <a:latin typeface="Open Sans Bold"/>
                <a:ea typeface="Open Sans Bold"/>
                <a:cs typeface="Open Sans Bold"/>
                <a:sym typeface="Open Sans Bold"/>
              </a:rPr>
              <a:t> </a:t>
            </a:r>
            <a:r>
              <a:rPr lang="en-US" b="true" sz="1940" spc="194">
                <a:solidFill>
                  <a:srgbClr val="000000"/>
                </a:solidFill>
                <a:latin typeface="Open Sans Bold"/>
                <a:ea typeface="Open Sans Bold"/>
                <a:cs typeface="Open Sans Bold"/>
                <a:sym typeface="Open Sans Bold"/>
              </a:rPr>
              <a:t> </a:t>
            </a:r>
          </a:p>
          <a:p>
            <a:pPr algn="l">
              <a:lnSpc>
                <a:spcPts val="3628"/>
              </a:lnSpc>
            </a:pPr>
          </a:p>
        </p:txBody>
      </p:sp>
      <p:sp>
        <p:nvSpPr>
          <p:cNvPr name="TextBox 17" id="17"/>
          <p:cNvSpPr txBox="true"/>
          <p:nvPr/>
        </p:nvSpPr>
        <p:spPr>
          <a:xfrm rot="0">
            <a:off x="1233030" y="1825236"/>
            <a:ext cx="8822391" cy="500380"/>
          </a:xfrm>
          <a:prstGeom prst="rect">
            <a:avLst/>
          </a:prstGeom>
        </p:spPr>
        <p:txBody>
          <a:bodyPr anchor="t" rtlCol="false" tIns="0" lIns="0" bIns="0" rIns="0">
            <a:spAutoFit/>
          </a:bodyPr>
          <a:lstStyle/>
          <a:p>
            <a:pPr algn="l">
              <a:lnSpc>
                <a:spcPts val="3919"/>
              </a:lnSpc>
              <a:spcBef>
                <a:spcPct val="0"/>
              </a:spcBef>
            </a:pPr>
            <a:r>
              <a:rPr lang="en-US" b="true" sz="2799" spc="279">
                <a:solidFill>
                  <a:srgbClr val="1D4ED8"/>
                </a:solidFill>
                <a:latin typeface="Helvetica Bold"/>
                <a:ea typeface="Helvetica Bold"/>
                <a:cs typeface="Helvetica Bold"/>
                <a:sym typeface="Helvetica Bold"/>
              </a:rPr>
              <a:t>Return on Investment (ROI) x rating</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95008" y="2493367"/>
            <a:ext cx="5448317" cy="4461614"/>
          </a:xfrm>
          <a:custGeom>
            <a:avLst/>
            <a:gdLst/>
            <a:ahLst/>
            <a:cxnLst/>
            <a:rect r="r" b="b" t="t" l="l"/>
            <a:pathLst>
              <a:path h="4461614" w="5448317">
                <a:moveTo>
                  <a:pt x="0" y="0"/>
                </a:moveTo>
                <a:lnTo>
                  <a:pt x="5448318" y="0"/>
                </a:lnTo>
                <a:lnTo>
                  <a:pt x="5448318" y="4461614"/>
                </a:lnTo>
                <a:lnTo>
                  <a:pt x="0" y="4461614"/>
                </a:lnTo>
                <a:lnTo>
                  <a:pt x="0" y="0"/>
                </a:lnTo>
                <a:close/>
              </a:path>
            </a:pathLst>
          </a:custGeom>
          <a:blipFill>
            <a:blip r:embed="rId2"/>
            <a:stretch>
              <a:fillRect l="0" t="0" r="0" b="0"/>
            </a:stretch>
          </a:blipFill>
        </p:spPr>
      </p:sp>
      <p:sp>
        <p:nvSpPr>
          <p:cNvPr name="Freeform 3" id="3"/>
          <p:cNvSpPr/>
          <p:nvPr/>
        </p:nvSpPr>
        <p:spPr>
          <a:xfrm flipH="false" flipV="false" rot="0">
            <a:off x="9754480" y="1694999"/>
            <a:ext cx="7344541" cy="5829866"/>
          </a:xfrm>
          <a:custGeom>
            <a:avLst/>
            <a:gdLst/>
            <a:ahLst/>
            <a:cxnLst/>
            <a:rect r="r" b="b" t="t" l="l"/>
            <a:pathLst>
              <a:path h="5829866" w="7344541">
                <a:moveTo>
                  <a:pt x="0" y="0"/>
                </a:moveTo>
                <a:lnTo>
                  <a:pt x="7344541" y="0"/>
                </a:lnTo>
                <a:lnTo>
                  <a:pt x="7344541" y="5829866"/>
                </a:lnTo>
                <a:lnTo>
                  <a:pt x="0" y="5829866"/>
                </a:lnTo>
                <a:lnTo>
                  <a:pt x="0" y="0"/>
                </a:lnTo>
                <a:close/>
              </a:path>
            </a:pathLst>
          </a:custGeom>
          <a:blipFill>
            <a:blip r:embed="rId3"/>
            <a:stretch>
              <a:fillRect l="0" t="0" r="0" b="0"/>
            </a:stretch>
          </a:blipFill>
        </p:spPr>
      </p:sp>
      <p:sp>
        <p:nvSpPr>
          <p:cNvPr name="Freeform 4" id="4"/>
          <p:cNvSpPr/>
          <p:nvPr/>
        </p:nvSpPr>
        <p:spPr>
          <a:xfrm flipH="false" flipV="false" rot="0">
            <a:off x="5812722" y="2780838"/>
            <a:ext cx="3472589" cy="3682954"/>
          </a:xfrm>
          <a:custGeom>
            <a:avLst/>
            <a:gdLst/>
            <a:ahLst/>
            <a:cxnLst/>
            <a:rect r="r" b="b" t="t" l="l"/>
            <a:pathLst>
              <a:path h="3682954" w="3472589">
                <a:moveTo>
                  <a:pt x="0" y="0"/>
                </a:moveTo>
                <a:lnTo>
                  <a:pt x="3472589" y="0"/>
                </a:lnTo>
                <a:lnTo>
                  <a:pt x="3472589" y="3682954"/>
                </a:lnTo>
                <a:lnTo>
                  <a:pt x="0" y="3682954"/>
                </a:lnTo>
                <a:lnTo>
                  <a:pt x="0" y="0"/>
                </a:lnTo>
                <a:close/>
              </a:path>
            </a:pathLst>
          </a:custGeom>
          <a:blipFill>
            <a:blip r:embed="rId4"/>
            <a:stretch>
              <a:fillRect l="0" t="0" r="-817" b="0"/>
            </a:stretch>
          </a:blipFill>
          <a:ln w="9525" cap="sq">
            <a:solidFill>
              <a:srgbClr val="000000"/>
            </a:solidFill>
            <a:prstDash val="solid"/>
            <a:miter/>
          </a:ln>
        </p:spPr>
      </p:sp>
      <p:sp>
        <p:nvSpPr>
          <p:cNvPr name="TextBox 5" id="5"/>
          <p:cNvSpPr txBox="true"/>
          <p:nvPr/>
        </p:nvSpPr>
        <p:spPr>
          <a:xfrm rot="0">
            <a:off x="1269531" y="262077"/>
            <a:ext cx="13742152" cy="859089"/>
          </a:xfrm>
          <a:prstGeom prst="rect">
            <a:avLst/>
          </a:prstGeom>
        </p:spPr>
        <p:txBody>
          <a:bodyPr anchor="t" rtlCol="false" tIns="0" lIns="0" bIns="0" rIns="0">
            <a:spAutoFit/>
          </a:bodyPr>
          <a:lstStyle/>
          <a:p>
            <a:pPr algn="l" marL="0" indent="0" lvl="0">
              <a:lnSpc>
                <a:spcPts val="6719"/>
              </a:lnSpc>
            </a:pPr>
            <a:r>
              <a:rPr lang="en-US" b="true" sz="4800" spc="240">
                <a:solidFill>
                  <a:srgbClr val="000000"/>
                </a:solidFill>
                <a:latin typeface="Helios Extended Bold"/>
                <a:ea typeface="Helios Extended Bold"/>
                <a:cs typeface="Helios Extended Bold"/>
                <a:sym typeface="Helios Extended Bold"/>
              </a:rPr>
              <a:t>DATA DISTRIBUTION</a:t>
            </a:r>
          </a:p>
        </p:txBody>
      </p:sp>
      <p:sp>
        <p:nvSpPr>
          <p:cNvPr name="TextBox 6" id="6"/>
          <p:cNvSpPr txBox="true"/>
          <p:nvPr/>
        </p:nvSpPr>
        <p:spPr>
          <a:xfrm rot="0">
            <a:off x="2157312" y="7977655"/>
            <a:ext cx="6697087" cy="1080122"/>
          </a:xfrm>
          <a:prstGeom prst="rect">
            <a:avLst/>
          </a:prstGeom>
        </p:spPr>
        <p:txBody>
          <a:bodyPr anchor="t" rtlCol="false" tIns="0" lIns="0" bIns="0" rIns="0">
            <a:spAutoFit/>
          </a:bodyPr>
          <a:lstStyle/>
          <a:p>
            <a:pPr algn="l" marL="569513" indent="-284756" lvl="1">
              <a:lnSpc>
                <a:spcPts val="4484"/>
              </a:lnSpc>
              <a:buFont typeface="Arial"/>
              <a:buChar char="•"/>
            </a:pPr>
            <a:r>
              <a:rPr lang="en-US" b="true" sz="2637">
                <a:solidFill>
                  <a:srgbClr val="272727"/>
                </a:solidFill>
                <a:latin typeface="Open Sans Bold"/>
                <a:ea typeface="Open Sans Bold"/>
                <a:cs typeface="Open Sans Bold"/>
                <a:sym typeface="Open Sans Bold"/>
              </a:rPr>
              <a:t>Due to imbalanced dataset, class weight ‘balanced’ must be applied</a:t>
            </a:r>
          </a:p>
        </p:txBody>
      </p:sp>
      <p:sp>
        <p:nvSpPr>
          <p:cNvPr name="TextBox 7" id="7"/>
          <p:cNvSpPr txBox="true"/>
          <p:nvPr/>
        </p:nvSpPr>
        <p:spPr>
          <a:xfrm rot="0">
            <a:off x="10562213" y="7977655"/>
            <a:ext cx="6697087" cy="1080271"/>
          </a:xfrm>
          <a:prstGeom prst="rect">
            <a:avLst/>
          </a:prstGeom>
        </p:spPr>
        <p:txBody>
          <a:bodyPr anchor="t" rtlCol="false" tIns="0" lIns="0" bIns="0" rIns="0">
            <a:spAutoFit/>
          </a:bodyPr>
          <a:lstStyle/>
          <a:p>
            <a:pPr algn="l" marL="569513" indent="-284756" lvl="1">
              <a:lnSpc>
                <a:spcPts val="4484"/>
              </a:lnSpc>
              <a:buFont typeface="Arial"/>
              <a:buChar char="•"/>
            </a:pPr>
            <a:r>
              <a:rPr lang="en-US" b="true" sz="2637">
                <a:solidFill>
                  <a:srgbClr val="272727"/>
                </a:solidFill>
                <a:latin typeface="Open Sans Bold"/>
                <a:ea typeface="Open Sans Bold"/>
                <a:cs typeface="Open Sans Bold"/>
                <a:sym typeface="Open Sans Bold"/>
              </a:rPr>
              <a:t>For BERT model, max length is set to 256</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331976"/>
            <a:ext cx="17678327" cy="8198324"/>
          </a:xfrm>
          <a:custGeom>
            <a:avLst/>
            <a:gdLst/>
            <a:ahLst/>
            <a:cxnLst/>
            <a:rect r="r" b="b" t="t" l="l"/>
            <a:pathLst>
              <a:path h="8198324" w="17678327">
                <a:moveTo>
                  <a:pt x="0" y="0"/>
                </a:moveTo>
                <a:lnTo>
                  <a:pt x="17678327" y="0"/>
                </a:lnTo>
                <a:lnTo>
                  <a:pt x="17678327" y="8198324"/>
                </a:lnTo>
                <a:lnTo>
                  <a:pt x="0" y="8198324"/>
                </a:lnTo>
                <a:lnTo>
                  <a:pt x="0" y="0"/>
                </a:lnTo>
                <a:close/>
              </a:path>
            </a:pathLst>
          </a:custGeom>
          <a:blipFill>
            <a:blip r:embed="rId3"/>
            <a:stretch>
              <a:fillRect l="0" t="0" r="0" b="0"/>
            </a:stretch>
          </a:blipFill>
        </p:spPr>
      </p:sp>
      <p:sp>
        <p:nvSpPr>
          <p:cNvPr name="TextBox 3" id="3"/>
          <p:cNvSpPr txBox="true"/>
          <p:nvPr/>
        </p:nvSpPr>
        <p:spPr>
          <a:xfrm rot="0">
            <a:off x="261825" y="304065"/>
            <a:ext cx="17123439" cy="859089"/>
          </a:xfrm>
          <a:prstGeom prst="rect">
            <a:avLst/>
          </a:prstGeom>
        </p:spPr>
        <p:txBody>
          <a:bodyPr anchor="t" rtlCol="false" tIns="0" lIns="0" bIns="0" rIns="0">
            <a:spAutoFit/>
          </a:bodyPr>
          <a:lstStyle/>
          <a:p>
            <a:pPr algn="l" marL="0" indent="0" lvl="0">
              <a:lnSpc>
                <a:spcPts val="6719"/>
              </a:lnSpc>
            </a:pPr>
            <a:r>
              <a:rPr lang="en-US" b="true" sz="4800" spc="240">
                <a:solidFill>
                  <a:srgbClr val="000000"/>
                </a:solidFill>
                <a:latin typeface="Helios Extended Bold"/>
                <a:ea typeface="Helios Extended Bold"/>
                <a:cs typeface="Helios Extended Bold"/>
                <a:sym typeface="Helios Extended Bold"/>
              </a:rPr>
              <a:t>SENTIMENT ANALYSIS MODELS &amp; RESULTS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2998" b="0"/>
          <a:stretch>
            <a:fillRect/>
          </a:stretch>
        </p:blipFill>
        <p:spPr>
          <a:xfrm flipH="false" flipV="false" rot="0">
            <a:off x="0" y="0"/>
            <a:ext cx="17447185" cy="10117369"/>
          </a:xfrm>
          <a:prstGeom prst="rect">
            <a:avLst/>
          </a:prstGeom>
        </p:spPr>
      </p:pic>
      <p:sp>
        <p:nvSpPr>
          <p:cNvPr name="TextBox 3" id="3"/>
          <p:cNvSpPr txBox="true"/>
          <p:nvPr/>
        </p:nvSpPr>
        <p:spPr>
          <a:xfrm rot="0">
            <a:off x="6806477" y="169611"/>
            <a:ext cx="5002974" cy="859089"/>
          </a:xfrm>
          <a:prstGeom prst="rect">
            <a:avLst/>
          </a:prstGeom>
        </p:spPr>
        <p:txBody>
          <a:bodyPr anchor="t" rtlCol="false" tIns="0" lIns="0" bIns="0" rIns="0">
            <a:spAutoFit/>
          </a:bodyPr>
          <a:lstStyle/>
          <a:p>
            <a:pPr algn="l" marL="0" indent="0" lvl="0">
              <a:lnSpc>
                <a:spcPts val="6719"/>
              </a:lnSpc>
            </a:pPr>
            <a:r>
              <a:rPr lang="en-US" b="true" sz="4800" spc="240">
                <a:solidFill>
                  <a:srgbClr val="FFFFFF"/>
                </a:solidFill>
                <a:latin typeface="Helios Extended Bold"/>
                <a:ea typeface="Helios Extended Bold"/>
                <a:cs typeface="Helios Extended Bold"/>
                <a:sym typeface="Helios Extended Bold"/>
              </a:rPr>
              <a:t>INFERENCE</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265347" y="3883336"/>
            <a:ext cx="6878653" cy="2503170"/>
          </a:xfrm>
          <a:prstGeom prst="rect">
            <a:avLst/>
          </a:prstGeom>
        </p:spPr>
        <p:txBody>
          <a:bodyPr anchor="t" rtlCol="false" tIns="0" lIns="0" bIns="0" rIns="0">
            <a:spAutoFit/>
          </a:bodyPr>
          <a:lstStyle/>
          <a:p>
            <a:pPr algn="l" marL="0" indent="0" lvl="0">
              <a:lnSpc>
                <a:spcPts val="10080"/>
              </a:lnSpc>
              <a:spcBef>
                <a:spcPct val="0"/>
              </a:spcBef>
            </a:pPr>
            <a:r>
              <a:rPr lang="en-US" sz="7200">
                <a:solidFill>
                  <a:srgbClr val="272727"/>
                </a:solidFill>
                <a:latin typeface="League Spartan"/>
                <a:ea typeface="League Spartan"/>
                <a:cs typeface="League Spartan"/>
                <a:sym typeface="League Spartan"/>
              </a:rPr>
              <a:t>Agenda Overview</a:t>
            </a:r>
          </a:p>
        </p:txBody>
      </p:sp>
      <p:grpSp>
        <p:nvGrpSpPr>
          <p:cNvPr name="Group 3" id="3"/>
          <p:cNvGrpSpPr/>
          <p:nvPr/>
        </p:nvGrpSpPr>
        <p:grpSpPr>
          <a:xfrm rot="0">
            <a:off x="9973295" y="1589860"/>
            <a:ext cx="1040410" cy="104041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4B8C1"/>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3359"/>
                </a:lnSpc>
              </a:pPr>
              <a:r>
                <a:rPr lang="en-US" b="true" sz="2400" spc="240">
                  <a:solidFill>
                    <a:srgbClr val="000000"/>
                  </a:solidFill>
                  <a:latin typeface="Open Sans Bold"/>
                  <a:ea typeface="Open Sans Bold"/>
                  <a:cs typeface="Open Sans Bold"/>
                  <a:sym typeface="Open Sans Bold"/>
                </a:rPr>
                <a:t>01</a:t>
              </a:r>
            </a:p>
          </p:txBody>
        </p:sp>
      </p:grpSp>
      <p:grpSp>
        <p:nvGrpSpPr>
          <p:cNvPr name="Group 6" id="6"/>
          <p:cNvGrpSpPr/>
          <p:nvPr/>
        </p:nvGrpSpPr>
        <p:grpSpPr>
          <a:xfrm rot="0">
            <a:off x="9973295" y="2803338"/>
            <a:ext cx="1040410" cy="104041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4B8C1"/>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3359"/>
                </a:lnSpc>
              </a:pPr>
              <a:r>
                <a:rPr lang="en-US" b="true" sz="2400" spc="240">
                  <a:solidFill>
                    <a:srgbClr val="000000"/>
                  </a:solidFill>
                  <a:latin typeface="Open Sans Bold"/>
                  <a:ea typeface="Open Sans Bold"/>
                  <a:cs typeface="Open Sans Bold"/>
                  <a:sym typeface="Open Sans Bold"/>
                </a:rPr>
                <a:t>02</a:t>
              </a:r>
            </a:p>
          </p:txBody>
        </p:sp>
      </p:grpSp>
      <p:grpSp>
        <p:nvGrpSpPr>
          <p:cNvPr name="Group 9" id="9"/>
          <p:cNvGrpSpPr/>
          <p:nvPr/>
        </p:nvGrpSpPr>
        <p:grpSpPr>
          <a:xfrm rot="0">
            <a:off x="9973295" y="4016686"/>
            <a:ext cx="1040410" cy="104041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4B8C1"/>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3359"/>
                </a:lnSpc>
              </a:pPr>
              <a:r>
                <a:rPr lang="en-US" b="true" sz="2400" spc="240">
                  <a:solidFill>
                    <a:srgbClr val="000000"/>
                  </a:solidFill>
                  <a:latin typeface="Open Sans Bold"/>
                  <a:ea typeface="Open Sans Bold"/>
                  <a:cs typeface="Open Sans Bold"/>
                  <a:sym typeface="Open Sans Bold"/>
                </a:rPr>
                <a:t>03</a:t>
              </a:r>
            </a:p>
          </p:txBody>
        </p:sp>
      </p:grpSp>
      <p:grpSp>
        <p:nvGrpSpPr>
          <p:cNvPr name="Group 12" id="12"/>
          <p:cNvGrpSpPr/>
          <p:nvPr/>
        </p:nvGrpSpPr>
        <p:grpSpPr>
          <a:xfrm rot="0">
            <a:off x="9973295" y="5230034"/>
            <a:ext cx="1040410" cy="104041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4B8C1"/>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3359"/>
                </a:lnSpc>
              </a:pPr>
              <a:r>
                <a:rPr lang="en-US" b="true" sz="2400" spc="240">
                  <a:solidFill>
                    <a:srgbClr val="000000"/>
                  </a:solidFill>
                  <a:latin typeface="Open Sans Bold"/>
                  <a:ea typeface="Open Sans Bold"/>
                  <a:cs typeface="Open Sans Bold"/>
                  <a:sym typeface="Open Sans Bold"/>
                </a:rPr>
                <a:t>04</a:t>
              </a:r>
            </a:p>
          </p:txBody>
        </p:sp>
      </p:grpSp>
      <p:grpSp>
        <p:nvGrpSpPr>
          <p:cNvPr name="Group 15" id="15"/>
          <p:cNvGrpSpPr/>
          <p:nvPr/>
        </p:nvGrpSpPr>
        <p:grpSpPr>
          <a:xfrm rot="0">
            <a:off x="9973295" y="6443382"/>
            <a:ext cx="1040410" cy="104041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4B8C1"/>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3359"/>
                </a:lnSpc>
              </a:pPr>
              <a:r>
                <a:rPr lang="en-US" b="true" sz="2400" spc="240">
                  <a:solidFill>
                    <a:srgbClr val="000000"/>
                  </a:solidFill>
                  <a:latin typeface="Open Sans Bold"/>
                  <a:ea typeface="Open Sans Bold"/>
                  <a:cs typeface="Open Sans Bold"/>
                  <a:sym typeface="Open Sans Bold"/>
                </a:rPr>
                <a:t>05</a:t>
              </a:r>
            </a:p>
          </p:txBody>
        </p:sp>
      </p:grpSp>
      <p:grpSp>
        <p:nvGrpSpPr>
          <p:cNvPr name="Group 18" id="18"/>
          <p:cNvGrpSpPr/>
          <p:nvPr/>
        </p:nvGrpSpPr>
        <p:grpSpPr>
          <a:xfrm rot="0">
            <a:off x="9973295" y="7656730"/>
            <a:ext cx="1040410" cy="104041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4B8C1"/>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3359"/>
                </a:lnSpc>
              </a:pPr>
              <a:r>
                <a:rPr lang="en-US" b="true" sz="2400" spc="240">
                  <a:solidFill>
                    <a:srgbClr val="000000"/>
                  </a:solidFill>
                  <a:latin typeface="Open Sans Bold"/>
                  <a:ea typeface="Open Sans Bold"/>
                  <a:cs typeface="Open Sans Bold"/>
                  <a:sym typeface="Open Sans Bold"/>
                </a:rPr>
                <a:t>06</a:t>
              </a:r>
            </a:p>
          </p:txBody>
        </p:sp>
      </p:grpSp>
      <p:sp>
        <p:nvSpPr>
          <p:cNvPr name="TextBox 21" id="21"/>
          <p:cNvSpPr txBox="true"/>
          <p:nvPr/>
        </p:nvSpPr>
        <p:spPr>
          <a:xfrm rot="0">
            <a:off x="11343922" y="1840825"/>
            <a:ext cx="5915378" cy="481404"/>
          </a:xfrm>
          <a:prstGeom prst="rect">
            <a:avLst/>
          </a:prstGeom>
        </p:spPr>
        <p:txBody>
          <a:bodyPr anchor="t" rtlCol="false" tIns="0" lIns="0" bIns="0" rIns="0">
            <a:spAutoFit/>
          </a:bodyPr>
          <a:lstStyle/>
          <a:p>
            <a:pPr algn="l">
              <a:lnSpc>
                <a:spcPts val="3919"/>
              </a:lnSpc>
            </a:pPr>
            <a:r>
              <a:rPr lang="en-US" sz="2799" b="true">
                <a:solidFill>
                  <a:srgbClr val="272727"/>
                </a:solidFill>
                <a:latin typeface="Open Sans Bold"/>
                <a:ea typeface="Open Sans Bold"/>
                <a:cs typeface="Open Sans Bold"/>
                <a:sym typeface="Open Sans Bold"/>
              </a:rPr>
              <a:t>Introduction</a:t>
            </a:r>
          </a:p>
        </p:txBody>
      </p:sp>
      <p:sp>
        <p:nvSpPr>
          <p:cNvPr name="TextBox 22" id="22"/>
          <p:cNvSpPr txBox="true"/>
          <p:nvPr/>
        </p:nvSpPr>
        <p:spPr>
          <a:xfrm rot="0">
            <a:off x="11343922" y="3054199"/>
            <a:ext cx="5915378" cy="481297"/>
          </a:xfrm>
          <a:prstGeom prst="rect">
            <a:avLst/>
          </a:prstGeom>
        </p:spPr>
        <p:txBody>
          <a:bodyPr anchor="t" rtlCol="false" tIns="0" lIns="0" bIns="0" rIns="0">
            <a:spAutoFit/>
          </a:bodyPr>
          <a:lstStyle/>
          <a:p>
            <a:pPr algn="l">
              <a:lnSpc>
                <a:spcPts val="3919"/>
              </a:lnSpc>
            </a:pPr>
            <a:r>
              <a:rPr lang="en-US" sz="2799" b="true">
                <a:solidFill>
                  <a:srgbClr val="272727"/>
                </a:solidFill>
                <a:latin typeface="Open Sans Bold"/>
                <a:ea typeface="Open Sans Bold"/>
                <a:cs typeface="Open Sans Bold"/>
                <a:sym typeface="Open Sans Bold"/>
              </a:rPr>
              <a:t>Background</a:t>
            </a:r>
          </a:p>
        </p:txBody>
      </p:sp>
      <p:sp>
        <p:nvSpPr>
          <p:cNvPr name="TextBox 23" id="23"/>
          <p:cNvSpPr txBox="true"/>
          <p:nvPr/>
        </p:nvSpPr>
        <p:spPr>
          <a:xfrm rot="0">
            <a:off x="11343922" y="4267573"/>
            <a:ext cx="5915378" cy="481297"/>
          </a:xfrm>
          <a:prstGeom prst="rect">
            <a:avLst/>
          </a:prstGeom>
        </p:spPr>
        <p:txBody>
          <a:bodyPr anchor="t" rtlCol="false" tIns="0" lIns="0" bIns="0" rIns="0">
            <a:spAutoFit/>
          </a:bodyPr>
          <a:lstStyle/>
          <a:p>
            <a:pPr algn="l">
              <a:lnSpc>
                <a:spcPts val="3919"/>
              </a:lnSpc>
            </a:pPr>
            <a:r>
              <a:rPr lang="en-US" sz="2799" b="true">
                <a:solidFill>
                  <a:srgbClr val="272727"/>
                </a:solidFill>
                <a:latin typeface="Open Sans Bold"/>
                <a:ea typeface="Open Sans Bold"/>
                <a:cs typeface="Open Sans Bold"/>
                <a:sym typeface="Open Sans Bold"/>
              </a:rPr>
              <a:t>Methodology</a:t>
            </a:r>
          </a:p>
        </p:txBody>
      </p:sp>
      <p:sp>
        <p:nvSpPr>
          <p:cNvPr name="TextBox 24" id="24"/>
          <p:cNvSpPr txBox="true"/>
          <p:nvPr/>
        </p:nvSpPr>
        <p:spPr>
          <a:xfrm rot="0">
            <a:off x="11343922" y="5480947"/>
            <a:ext cx="5915378" cy="481330"/>
          </a:xfrm>
          <a:prstGeom prst="rect">
            <a:avLst/>
          </a:prstGeom>
        </p:spPr>
        <p:txBody>
          <a:bodyPr anchor="t" rtlCol="false" tIns="0" lIns="0" bIns="0" rIns="0">
            <a:spAutoFit/>
          </a:bodyPr>
          <a:lstStyle/>
          <a:p>
            <a:pPr algn="l">
              <a:lnSpc>
                <a:spcPts val="3919"/>
              </a:lnSpc>
            </a:pPr>
            <a:r>
              <a:rPr lang="en-US" sz="2799" b="true">
                <a:solidFill>
                  <a:srgbClr val="272727"/>
                </a:solidFill>
                <a:latin typeface="Open Sans Bold"/>
                <a:ea typeface="Open Sans Bold"/>
                <a:cs typeface="Open Sans Bold"/>
                <a:sym typeface="Open Sans Bold"/>
              </a:rPr>
              <a:t>EDA</a:t>
            </a:r>
          </a:p>
        </p:txBody>
      </p:sp>
      <p:sp>
        <p:nvSpPr>
          <p:cNvPr name="TextBox 25" id="25"/>
          <p:cNvSpPr txBox="true"/>
          <p:nvPr/>
        </p:nvSpPr>
        <p:spPr>
          <a:xfrm rot="0">
            <a:off x="11343922" y="6694321"/>
            <a:ext cx="5915378" cy="481297"/>
          </a:xfrm>
          <a:prstGeom prst="rect">
            <a:avLst/>
          </a:prstGeom>
        </p:spPr>
        <p:txBody>
          <a:bodyPr anchor="t" rtlCol="false" tIns="0" lIns="0" bIns="0" rIns="0">
            <a:spAutoFit/>
          </a:bodyPr>
          <a:lstStyle/>
          <a:p>
            <a:pPr algn="l">
              <a:lnSpc>
                <a:spcPts val="3919"/>
              </a:lnSpc>
            </a:pPr>
            <a:r>
              <a:rPr lang="en-US" sz="2799" b="true">
                <a:solidFill>
                  <a:srgbClr val="272727"/>
                </a:solidFill>
                <a:latin typeface="Open Sans Bold"/>
                <a:ea typeface="Open Sans Bold"/>
                <a:cs typeface="Open Sans Bold"/>
                <a:sym typeface="Open Sans Bold"/>
              </a:rPr>
              <a:t>Results</a:t>
            </a:r>
          </a:p>
        </p:txBody>
      </p:sp>
      <p:sp>
        <p:nvSpPr>
          <p:cNvPr name="TextBox 26" id="26"/>
          <p:cNvSpPr txBox="true"/>
          <p:nvPr/>
        </p:nvSpPr>
        <p:spPr>
          <a:xfrm rot="0">
            <a:off x="11343922" y="7907695"/>
            <a:ext cx="5915378" cy="481297"/>
          </a:xfrm>
          <a:prstGeom prst="rect">
            <a:avLst/>
          </a:prstGeom>
        </p:spPr>
        <p:txBody>
          <a:bodyPr anchor="t" rtlCol="false" tIns="0" lIns="0" bIns="0" rIns="0">
            <a:spAutoFit/>
          </a:bodyPr>
          <a:lstStyle/>
          <a:p>
            <a:pPr algn="l">
              <a:lnSpc>
                <a:spcPts val="3919"/>
              </a:lnSpc>
            </a:pPr>
            <a:r>
              <a:rPr lang="en-US" sz="2799" b="true">
                <a:solidFill>
                  <a:srgbClr val="272727"/>
                </a:solidFill>
                <a:latin typeface="Open Sans Bold"/>
                <a:ea typeface="Open Sans Bold"/>
                <a:cs typeface="Open Sans Bold"/>
                <a:sym typeface="Open Sans Bold"/>
              </a:rPr>
              <a:t>Conclusion</a:t>
            </a:r>
          </a:p>
        </p:txBody>
      </p:sp>
    </p:spTree>
  </p:cSld>
  <p:clrMapOvr>
    <a:masterClrMapping/>
  </p:clrMapOvr>
</p:sld>
</file>

<file path=ppt/slides/slide2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709694" y="532481"/>
            <a:ext cx="15989769" cy="859089"/>
          </a:xfrm>
          <a:prstGeom prst="rect">
            <a:avLst/>
          </a:prstGeom>
        </p:spPr>
        <p:txBody>
          <a:bodyPr anchor="t" rtlCol="false" tIns="0" lIns="0" bIns="0" rIns="0">
            <a:spAutoFit/>
          </a:bodyPr>
          <a:lstStyle/>
          <a:p>
            <a:pPr algn="l" marL="0" indent="0" lvl="0">
              <a:lnSpc>
                <a:spcPts val="6719"/>
              </a:lnSpc>
            </a:pPr>
            <a:r>
              <a:rPr lang="en-US" b="true" sz="4800" spc="240">
                <a:solidFill>
                  <a:srgbClr val="000000"/>
                </a:solidFill>
                <a:latin typeface="Helios Extended Bold"/>
                <a:ea typeface="Helios Extended Bold"/>
                <a:cs typeface="Helios Extended Bold"/>
                <a:sym typeface="Helios Extended Bold"/>
              </a:rPr>
              <a:t>KEY FINDINGS</a:t>
            </a:r>
          </a:p>
        </p:txBody>
      </p:sp>
      <p:grpSp>
        <p:nvGrpSpPr>
          <p:cNvPr name="Group 3" id="3"/>
          <p:cNvGrpSpPr/>
          <p:nvPr/>
        </p:nvGrpSpPr>
        <p:grpSpPr>
          <a:xfrm rot="0">
            <a:off x="885825" y="2670922"/>
            <a:ext cx="4497634" cy="3678079"/>
            <a:chOff x="0" y="0"/>
            <a:chExt cx="5996845" cy="4904105"/>
          </a:xfrm>
        </p:grpSpPr>
        <p:sp>
          <p:nvSpPr>
            <p:cNvPr name="TextBox 4" id="4"/>
            <p:cNvSpPr txBox="true"/>
            <p:nvPr/>
          </p:nvSpPr>
          <p:spPr>
            <a:xfrm rot="0">
              <a:off x="0" y="-9525"/>
              <a:ext cx="5996845" cy="1432101"/>
            </a:xfrm>
            <a:prstGeom prst="rect">
              <a:avLst/>
            </a:prstGeom>
          </p:spPr>
          <p:txBody>
            <a:bodyPr anchor="t" rtlCol="false" tIns="0" lIns="0" bIns="0" rIns="0">
              <a:spAutoFit/>
            </a:bodyPr>
            <a:lstStyle/>
            <a:p>
              <a:pPr algn="ctr">
                <a:lnSpc>
                  <a:spcPts val="4200"/>
                </a:lnSpc>
              </a:pPr>
              <a:r>
                <a:rPr lang="en-US" b="true" sz="3500" spc="52">
                  <a:solidFill>
                    <a:srgbClr val="004AAD"/>
                  </a:solidFill>
                  <a:latin typeface="Aleo Bold"/>
                  <a:ea typeface="Aleo Bold"/>
                  <a:cs typeface="Aleo Bold"/>
                  <a:sym typeface="Aleo Bold"/>
                </a:rPr>
                <a:t>TF-IDF VS BOW</a:t>
              </a:r>
            </a:p>
            <a:p>
              <a:pPr algn="ctr">
                <a:lnSpc>
                  <a:spcPts val="4200"/>
                </a:lnSpc>
              </a:pPr>
            </a:p>
          </p:txBody>
        </p:sp>
        <p:sp>
          <p:nvSpPr>
            <p:cNvPr name="TextBox 5" id="5"/>
            <p:cNvSpPr txBox="true"/>
            <p:nvPr/>
          </p:nvSpPr>
          <p:spPr>
            <a:xfrm rot="0">
              <a:off x="0" y="1455419"/>
              <a:ext cx="5996845" cy="3448686"/>
            </a:xfrm>
            <a:prstGeom prst="rect">
              <a:avLst/>
            </a:prstGeom>
          </p:spPr>
          <p:txBody>
            <a:bodyPr anchor="t" rtlCol="false" tIns="0" lIns="0" bIns="0" rIns="0">
              <a:spAutoFit/>
            </a:bodyPr>
            <a:lstStyle/>
            <a:p>
              <a:pPr algn="ctr">
                <a:lnSpc>
                  <a:spcPts val="4139"/>
                </a:lnSpc>
              </a:pPr>
              <a:r>
                <a:rPr lang="en-US" sz="2999">
                  <a:solidFill>
                    <a:srgbClr val="000000"/>
                  </a:solidFill>
                  <a:latin typeface="Montserrat Light"/>
                  <a:ea typeface="Montserrat Light"/>
                  <a:cs typeface="Montserrat Light"/>
                  <a:sym typeface="Montserrat Light"/>
                </a:rPr>
                <a:t>TF-IDF vectorization results in higher test accuracy for all machine learning models.</a:t>
              </a:r>
            </a:p>
          </p:txBody>
        </p:sp>
      </p:grpSp>
      <p:grpSp>
        <p:nvGrpSpPr>
          <p:cNvPr name="Group 6" id="6"/>
          <p:cNvGrpSpPr/>
          <p:nvPr/>
        </p:nvGrpSpPr>
        <p:grpSpPr>
          <a:xfrm rot="0">
            <a:off x="12415656" y="2670922"/>
            <a:ext cx="5073045" cy="5256169"/>
            <a:chOff x="0" y="0"/>
            <a:chExt cx="6764060" cy="7008226"/>
          </a:xfrm>
        </p:grpSpPr>
        <p:sp>
          <p:nvSpPr>
            <p:cNvPr name="TextBox 7" id="7"/>
            <p:cNvSpPr txBox="true"/>
            <p:nvPr/>
          </p:nvSpPr>
          <p:spPr>
            <a:xfrm rot="0">
              <a:off x="0" y="-9525"/>
              <a:ext cx="6764060" cy="1444669"/>
            </a:xfrm>
            <a:prstGeom prst="rect">
              <a:avLst/>
            </a:prstGeom>
          </p:spPr>
          <p:txBody>
            <a:bodyPr anchor="t" rtlCol="false" tIns="0" lIns="0" bIns="0" rIns="0">
              <a:spAutoFit/>
            </a:bodyPr>
            <a:lstStyle/>
            <a:p>
              <a:pPr algn="ctr">
                <a:lnSpc>
                  <a:spcPts val="4200"/>
                </a:lnSpc>
              </a:pPr>
              <a:r>
                <a:rPr lang="en-US" b="true" sz="3500" spc="52">
                  <a:solidFill>
                    <a:srgbClr val="004AAD"/>
                  </a:solidFill>
                  <a:latin typeface="Aleo Bold"/>
                  <a:ea typeface="Aleo Bold"/>
                  <a:cs typeface="Aleo Bold"/>
                  <a:sym typeface="Aleo Bold"/>
                </a:rPr>
                <a:t>MACHINE LEARNING </a:t>
              </a:r>
            </a:p>
            <a:p>
              <a:pPr algn="ctr">
                <a:lnSpc>
                  <a:spcPts val="4319"/>
                </a:lnSpc>
              </a:pPr>
              <a:r>
                <a:rPr lang="en-US" b="true" sz="3599" spc="53">
                  <a:solidFill>
                    <a:srgbClr val="004AAD"/>
                  </a:solidFill>
                  <a:latin typeface="Aleo Bold"/>
                  <a:ea typeface="Aleo Bold"/>
                  <a:cs typeface="Aleo Bold"/>
                  <a:sym typeface="Aleo Bold"/>
                </a:rPr>
                <a:t>VS DEEP LEARNING</a:t>
              </a:r>
            </a:p>
          </p:txBody>
        </p:sp>
        <p:sp>
          <p:nvSpPr>
            <p:cNvPr name="TextBox 8" id="8"/>
            <p:cNvSpPr txBox="true"/>
            <p:nvPr/>
          </p:nvSpPr>
          <p:spPr>
            <a:xfrm rot="0">
              <a:off x="0" y="1464040"/>
              <a:ext cx="6764060" cy="5544185"/>
            </a:xfrm>
            <a:prstGeom prst="rect">
              <a:avLst/>
            </a:prstGeom>
          </p:spPr>
          <p:txBody>
            <a:bodyPr anchor="t" rtlCol="false" tIns="0" lIns="0" bIns="0" rIns="0">
              <a:spAutoFit/>
            </a:bodyPr>
            <a:lstStyle/>
            <a:p>
              <a:pPr algn="ctr">
                <a:lnSpc>
                  <a:spcPts val="4139"/>
                </a:lnSpc>
              </a:pPr>
              <a:r>
                <a:rPr lang="en-US" sz="2999">
                  <a:solidFill>
                    <a:srgbClr val="000000"/>
                  </a:solidFill>
                  <a:latin typeface="Montserrat Light"/>
                  <a:ea typeface="Montserrat Light"/>
                  <a:cs typeface="Montserrat Light"/>
                  <a:sym typeface="Montserrat Light"/>
                </a:rPr>
                <a:t>DL model offers superior performance for sentiment analysis tasks. </a:t>
              </a:r>
            </a:p>
            <a:p>
              <a:pPr algn="ctr">
                <a:lnSpc>
                  <a:spcPts val="4139"/>
                </a:lnSpc>
              </a:pPr>
            </a:p>
            <a:p>
              <a:pPr algn="ctr">
                <a:lnSpc>
                  <a:spcPts val="4139"/>
                </a:lnSpc>
              </a:pPr>
              <a:r>
                <a:rPr lang="en-US" sz="2999">
                  <a:solidFill>
                    <a:srgbClr val="000000"/>
                  </a:solidFill>
                  <a:latin typeface="Montserrat Light"/>
                  <a:ea typeface="Montserrat Light"/>
                  <a:cs typeface="Montserrat Light"/>
                  <a:sym typeface="Montserrat Light"/>
                </a:rPr>
                <a:t>Transfer learning capability (DL) vs Train from scratch (ML)</a:t>
              </a:r>
            </a:p>
            <a:p>
              <a:pPr algn="ctr">
                <a:lnSpc>
                  <a:spcPts val="4139"/>
                </a:lnSpc>
              </a:pPr>
            </a:p>
          </p:txBody>
        </p:sp>
      </p:grpSp>
      <p:grpSp>
        <p:nvGrpSpPr>
          <p:cNvPr name="Group 9" id="9"/>
          <p:cNvGrpSpPr/>
          <p:nvPr/>
        </p:nvGrpSpPr>
        <p:grpSpPr>
          <a:xfrm rot="0">
            <a:off x="6364991" y="2670922"/>
            <a:ext cx="5069134" cy="2630329"/>
            <a:chOff x="0" y="0"/>
            <a:chExt cx="6758845" cy="3507105"/>
          </a:xfrm>
        </p:grpSpPr>
        <p:sp>
          <p:nvSpPr>
            <p:cNvPr name="TextBox 10" id="10"/>
            <p:cNvSpPr txBox="true"/>
            <p:nvPr/>
          </p:nvSpPr>
          <p:spPr>
            <a:xfrm rot="0">
              <a:off x="0" y="-9525"/>
              <a:ext cx="6758845" cy="1432101"/>
            </a:xfrm>
            <a:prstGeom prst="rect">
              <a:avLst/>
            </a:prstGeom>
          </p:spPr>
          <p:txBody>
            <a:bodyPr anchor="t" rtlCol="false" tIns="0" lIns="0" bIns="0" rIns="0">
              <a:spAutoFit/>
            </a:bodyPr>
            <a:lstStyle/>
            <a:p>
              <a:pPr algn="ctr">
                <a:lnSpc>
                  <a:spcPts val="4200"/>
                </a:lnSpc>
              </a:pPr>
              <a:r>
                <a:rPr lang="en-US" b="true" sz="3500" spc="52">
                  <a:solidFill>
                    <a:srgbClr val="004AAD"/>
                  </a:solidFill>
                  <a:latin typeface="Aleo Bold"/>
                  <a:ea typeface="Aleo Bold"/>
                  <a:cs typeface="Aleo Bold"/>
                  <a:sym typeface="Aleo Bold"/>
                </a:rPr>
                <a:t>ENSEMBLE MODEL IS NOT ALWAYS BETTER</a:t>
              </a:r>
            </a:p>
          </p:txBody>
        </p:sp>
        <p:sp>
          <p:nvSpPr>
            <p:cNvPr name="TextBox 11" id="11"/>
            <p:cNvSpPr txBox="true"/>
            <p:nvPr/>
          </p:nvSpPr>
          <p:spPr>
            <a:xfrm rot="0">
              <a:off x="0" y="1455419"/>
              <a:ext cx="6758845" cy="2051686"/>
            </a:xfrm>
            <a:prstGeom prst="rect">
              <a:avLst/>
            </a:prstGeom>
          </p:spPr>
          <p:txBody>
            <a:bodyPr anchor="t" rtlCol="false" tIns="0" lIns="0" bIns="0" rIns="0">
              <a:spAutoFit/>
            </a:bodyPr>
            <a:lstStyle/>
            <a:p>
              <a:pPr algn="l" marL="647694" indent="-323847" lvl="1">
                <a:lnSpc>
                  <a:spcPts val="4139"/>
                </a:lnSpc>
                <a:buFont typeface="Arial"/>
                <a:buChar char="•"/>
              </a:pPr>
              <a:r>
                <a:rPr lang="en-US" sz="2999">
                  <a:solidFill>
                    <a:srgbClr val="000000"/>
                  </a:solidFill>
                  <a:latin typeface="Montserrat Light"/>
                  <a:ea typeface="Montserrat Light"/>
                  <a:cs typeface="Montserrat Light"/>
                  <a:sym typeface="Montserrat Light"/>
                </a:rPr>
                <a:t>Incompatible base models</a:t>
              </a:r>
            </a:p>
            <a:p>
              <a:pPr algn="l" marL="647694" indent="-323847" lvl="1">
                <a:lnSpc>
                  <a:spcPts val="4139"/>
                </a:lnSpc>
                <a:buFont typeface="Arial"/>
                <a:buChar char="•"/>
              </a:pPr>
              <a:r>
                <a:rPr lang="en-US" sz="2999">
                  <a:solidFill>
                    <a:srgbClr val="000000"/>
                  </a:solidFill>
                  <a:latin typeface="Montserrat Light"/>
                  <a:ea typeface="Montserrat Light"/>
                  <a:cs typeface="Montserrat Light"/>
                  <a:sym typeface="Montserrat Light"/>
                </a:rPr>
                <a:t>Diminishing returns</a:t>
              </a:r>
            </a:p>
          </p:txBody>
        </p:sp>
      </p:grpSp>
    </p:spTree>
  </p:cSld>
  <p:clrMapOvr>
    <a:masterClrMapping/>
  </p:clrMapOvr>
</p:sld>
</file>

<file path=ppt/slides/slide21.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2104643" y="2591935"/>
          <a:ext cx="14078713" cy="5876457"/>
        </p:xfrm>
        <a:graphic>
          <a:graphicData uri="http://schemas.openxmlformats.org/drawingml/2006/table">
            <a:tbl>
              <a:tblPr/>
              <a:tblGrid>
                <a:gridCol w="3482195"/>
                <a:gridCol w="3035788"/>
                <a:gridCol w="7560731"/>
              </a:tblGrid>
              <a:tr h="786383">
                <a:tc>
                  <a:txBody>
                    <a:bodyPr anchor="t" rtlCol="false"/>
                    <a:lstStyle/>
                    <a:p>
                      <a:pPr algn="l">
                        <a:lnSpc>
                          <a:spcPts val="2940"/>
                        </a:lnSpc>
                        <a:defRPr/>
                      </a:pPr>
                      <a:r>
                        <a:rPr lang="en-US" sz="2100" b="true">
                          <a:solidFill>
                            <a:srgbClr val="000000"/>
                          </a:solidFill>
                          <a:latin typeface="Helios Extended Bold"/>
                          <a:ea typeface="Helios Extended Bold"/>
                          <a:cs typeface="Helios Extended Bold"/>
                          <a:sym typeface="Helios Extended Bold"/>
                        </a:rPr>
                        <a:t>Model</a:t>
                      </a:r>
                      <a:endParaRPr lang="en-US" sz="1100"/>
                    </a:p>
                  </a:txBody>
                  <a:tcPr marL="180975" marR="180975" marT="180975" marB="18097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940"/>
                        </a:lnSpc>
                        <a:defRPr/>
                      </a:pPr>
                      <a:r>
                        <a:rPr lang="en-US" sz="2100" b="true">
                          <a:solidFill>
                            <a:srgbClr val="000000"/>
                          </a:solidFill>
                          <a:latin typeface="Helios Extended Bold"/>
                          <a:ea typeface="Helios Extended Bold"/>
                          <a:cs typeface="Helios Extended Bold"/>
                          <a:sym typeface="Helios Extended Bold"/>
                        </a:rPr>
                        <a:t>Test Accuracy</a:t>
                      </a:r>
                      <a:endParaRPr lang="en-US" sz="1100"/>
                    </a:p>
                  </a:txBody>
                  <a:tcPr marL="180975" marR="180975" marT="180975" marB="18097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940"/>
                        </a:lnSpc>
                        <a:defRPr/>
                      </a:pPr>
                      <a:r>
                        <a:rPr lang="en-US" sz="2100" b="true">
                          <a:solidFill>
                            <a:srgbClr val="000000"/>
                          </a:solidFill>
                          <a:latin typeface="Helios Extended Bold"/>
                          <a:ea typeface="Helios Extended Bold"/>
                          <a:cs typeface="Helios Extended Bold"/>
                          <a:sym typeface="Helios Extended Bold"/>
                        </a:rPr>
                        <a:t>Remarks</a:t>
                      </a:r>
                      <a:endParaRPr lang="en-US" sz="1100"/>
                    </a:p>
                  </a:txBody>
                  <a:tcPr marL="180975" marR="180975" marT="180975" marB="18097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786383">
                <a:tc>
                  <a:txBody>
                    <a:bodyPr anchor="t" rtlCol="false"/>
                    <a:lstStyle/>
                    <a:p>
                      <a:pPr algn="l">
                        <a:lnSpc>
                          <a:spcPts val="2940"/>
                        </a:lnSpc>
                        <a:defRPr/>
                      </a:pPr>
                      <a:r>
                        <a:rPr lang="en-US" sz="2100">
                          <a:solidFill>
                            <a:srgbClr val="000000"/>
                          </a:solidFill>
                          <a:latin typeface="Helios Extended"/>
                          <a:ea typeface="Helios Extended"/>
                          <a:cs typeface="Helios Extended"/>
                          <a:sym typeface="Helios Extended"/>
                        </a:rPr>
                        <a:t>Linear SVM</a:t>
                      </a:r>
                      <a:endParaRPr lang="en-US" sz="1100"/>
                    </a:p>
                  </a:txBody>
                  <a:tcPr marL="180975" marR="180975" marT="180975" marB="18097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Helios Extended"/>
                          <a:ea typeface="Helios Extended"/>
                          <a:cs typeface="Helios Extended"/>
                          <a:sym typeface="Helios Extended"/>
                        </a:rPr>
                        <a:t>0.78</a:t>
                      </a:r>
                      <a:endParaRPr lang="en-US" sz="1100"/>
                    </a:p>
                  </a:txBody>
                  <a:tcPr marL="180975" marR="180975" marT="180975" marB="18097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940"/>
                        </a:lnSpc>
                        <a:defRPr/>
                      </a:pPr>
                      <a:r>
                        <a:rPr lang="en-US" sz="2100">
                          <a:solidFill>
                            <a:srgbClr val="000000"/>
                          </a:solidFill>
                          <a:latin typeface="Helios Extended"/>
                          <a:ea typeface="Helios Extended"/>
                          <a:cs typeface="Helios Extended"/>
                          <a:sym typeface="Helios Extended"/>
                        </a:rPr>
                        <a:t>Best-performing machine learning model.</a:t>
                      </a:r>
                      <a:endParaRPr lang="en-US" sz="1100"/>
                    </a:p>
                  </a:txBody>
                  <a:tcPr marL="180975" marR="180975" marT="180975" marB="18097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786383">
                <a:tc>
                  <a:txBody>
                    <a:bodyPr anchor="t" rtlCol="false"/>
                    <a:lstStyle/>
                    <a:p>
                      <a:pPr algn="l">
                        <a:lnSpc>
                          <a:spcPts val="2940"/>
                        </a:lnSpc>
                        <a:defRPr/>
                      </a:pPr>
                      <a:r>
                        <a:rPr lang="en-US" sz="2100">
                          <a:solidFill>
                            <a:srgbClr val="000000"/>
                          </a:solidFill>
                          <a:latin typeface="Helios Extended"/>
                          <a:ea typeface="Helios Extended"/>
                          <a:cs typeface="Helios Extended"/>
                          <a:sym typeface="Helios Extended"/>
                        </a:rPr>
                        <a:t>Logistic Regression</a:t>
                      </a:r>
                      <a:endParaRPr lang="en-US" sz="1100"/>
                    </a:p>
                  </a:txBody>
                  <a:tcPr marL="180975" marR="180975" marT="180975" marB="18097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Helios Extended"/>
                          <a:ea typeface="Helios Extended"/>
                          <a:cs typeface="Helios Extended"/>
                          <a:sym typeface="Helios Extended"/>
                        </a:rPr>
                        <a:t>0.77</a:t>
                      </a:r>
                      <a:endParaRPr lang="en-US" sz="1100"/>
                    </a:p>
                  </a:txBody>
                  <a:tcPr marL="180975" marR="180975" marT="180975" marB="18097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940"/>
                        </a:lnSpc>
                        <a:defRPr/>
                      </a:pPr>
                      <a:r>
                        <a:rPr lang="en-US" sz="2100">
                          <a:solidFill>
                            <a:srgbClr val="000000"/>
                          </a:solidFill>
                          <a:latin typeface="Helios Extended"/>
                          <a:ea typeface="Helios Extended"/>
                          <a:cs typeface="Helios Extended"/>
                          <a:sym typeface="Helios Extended"/>
                        </a:rPr>
                        <a:t>Second-best machine learning model.</a:t>
                      </a:r>
                      <a:endParaRPr lang="en-US" sz="1100"/>
                    </a:p>
                  </a:txBody>
                  <a:tcPr marL="180975" marR="180975" marT="180975" marB="18097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786383">
                <a:tc>
                  <a:txBody>
                    <a:bodyPr anchor="t" rtlCol="false"/>
                    <a:lstStyle/>
                    <a:p>
                      <a:pPr algn="l">
                        <a:lnSpc>
                          <a:spcPts val="2940"/>
                        </a:lnSpc>
                        <a:defRPr/>
                      </a:pPr>
                      <a:r>
                        <a:rPr lang="en-US" sz="2100">
                          <a:solidFill>
                            <a:srgbClr val="000000"/>
                          </a:solidFill>
                          <a:latin typeface="Helios Extended"/>
                          <a:ea typeface="Helios Extended"/>
                          <a:cs typeface="Helios Extended"/>
                          <a:sym typeface="Helios Extended"/>
                        </a:rPr>
                        <a:t>RBF SVM</a:t>
                      </a:r>
                      <a:endParaRPr lang="en-US" sz="1100"/>
                    </a:p>
                  </a:txBody>
                  <a:tcPr marL="180975" marR="180975" marT="180975" marB="18097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Helios Extended"/>
                          <a:ea typeface="Helios Extended"/>
                          <a:cs typeface="Helios Extended"/>
                          <a:sym typeface="Helios Extended"/>
                        </a:rPr>
                        <a:t>0.76</a:t>
                      </a:r>
                      <a:endParaRPr lang="en-US" sz="1100"/>
                    </a:p>
                  </a:txBody>
                  <a:tcPr marL="180975" marR="180975" marT="180975" marB="18097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940"/>
                        </a:lnSpc>
                        <a:defRPr/>
                      </a:pPr>
                      <a:r>
                        <a:rPr lang="en-US" sz="2100">
                          <a:solidFill>
                            <a:srgbClr val="000000"/>
                          </a:solidFill>
                          <a:latin typeface="Helios Extended"/>
                          <a:ea typeface="Helios Extended"/>
                          <a:cs typeface="Helios Extended"/>
                          <a:sym typeface="Helios Extended"/>
                        </a:rPr>
                        <a:t>Handles non-linear data well but underperformed.</a:t>
                      </a:r>
                      <a:endParaRPr lang="en-US" sz="1100"/>
                    </a:p>
                  </a:txBody>
                  <a:tcPr marL="180975" marR="180975" marT="180975" marB="18097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786383">
                <a:tc>
                  <a:txBody>
                    <a:bodyPr anchor="t" rtlCol="false"/>
                    <a:lstStyle/>
                    <a:p>
                      <a:pPr algn="l">
                        <a:lnSpc>
                          <a:spcPts val="2940"/>
                        </a:lnSpc>
                        <a:defRPr/>
                      </a:pPr>
                      <a:r>
                        <a:rPr lang="en-US" sz="2100">
                          <a:solidFill>
                            <a:srgbClr val="000000"/>
                          </a:solidFill>
                          <a:latin typeface="Helios Extended"/>
                          <a:ea typeface="Helios Extended"/>
                          <a:cs typeface="Helios Extended"/>
                          <a:sym typeface="Helios Extended"/>
                        </a:rPr>
                        <a:t>Decision Tree</a:t>
                      </a:r>
                      <a:endParaRPr lang="en-US" sz="1100"/>
                    </a:p>
                  </a:txBody>
                  <a:tcPr marL="180975" marR="180975" marT="180975" marB="18097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Helios Extended"/>
                          <a:ea typeface="Helios Extended"/>
                          <a:cs typeface="Helios Extended"/>
                          <a:sym typeface="Helios Extended"/>
                        </a:rPr>
                        <a:t>0.63-0.66</a:t>
                      </a:r>
                      <a:endParaRPr lang="en-US" sz="1100"/>
                    </a:p>
                  </a:txBody>
                  <a:tcPr marL="180975" marR="180975" marT="180975" marB="18097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940"/>
                        </a:lnSpc>
                        <a:defRPr/>
                      </a:pPr>
                      <a:r>
                        <a:rPr lang="en-US" sz="2100">
                          <a:solidFill>
                            <a:srgbClr val="000000"/>
                          </a:solidFill>
                          <a:latin typeface="Helios Extended"/>
                          <a:ea typeface="Helios Extended"/>
                          <a:cs typeface="Helios Extended"/>
                          <a:sym typeface="Helios Extended"/>
                        </a:rPr>
                        <a:t>Poor performance, unsuitable for the dataset.</a:t>
                      </a:r>
                      <a:endParaRPr lang="en-US" sz="1100"/>
                    </a:p>
                  </a:txBody>
                  <a:tcPr marL="180975" marR="180975" marT="180975" marB="18097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786383">
                <a:tc>
                  <a:txBody>
                    <a:bodyPr anchor="t" rtlCol="false"/>
                    <a:lstStyle/>
                    <a:p>
                      <a:pPr algn="l">
                        <a:lnSpc>
                          <a:spcPts val="2940"/>
                        </a:lnSpc>
                        <a:defRPr/>
                      </a:pPr>
                      <a:r>
                        <a:rPr lang="en-US" sz="2100">
                          <a:solidFill>
                            <a:srgbClr val="000000"/>
                          </a:solidFill>
                          <a:latin typeface="Helios Extended"/>
                          <a:ea typeface="Helios Extended"/>
                          <a:cs typeface="Helios Extended"/>
                          <a:sym typeface="Helios Extended"/>
                        </a:rPr>
                        <a:t>Ensemble Learning</a:t>
                      </a:r>
                      <a:endParaRPr lang="en-US" sz="1100"/>
                    </a:p>
                  </a:txBody>
                  <a:tcPr marL="180975" marR="180975" marT="180975" marB="18097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Helios Extended"/>
                          <a:ea typeface="Helios Extended"/>
                          <a:cs typeface="Helios Extended"/>
                          <a:sym typeface="Helios Extended"/>
                        </a:rPr>
                        <a:t>0.74</a:t>
                      </a:r>
                      <a:endParaRPr lang="en-US" sz="1100"/>
                    </a:p>
                  </a:txBody>
                  <a:tcPr marL="180975" marR="180975" marT="180975" marB="18097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940"/>
                        </a:lnSpc>
                        <a:defRPr/>
                      </a:pPr>
                      <a:r>
                        <a:rPr lang="en-US" sz="2100">
                          <a:solidFill>
                            <a:srgbClr val="000000"/>
                          </a:solidFill>
                          <a:latin typeface="Helios Extended"/>
                          <a:ea typeface="Helios Extended"/>
                          <a:cs typeface="Helios Extended"/>
                          <a:sym typeface="Helios Extended"/>
                        </a:rPr>
                        <a:t>Did not improve over individual models.</a:t>
                      </a:r>
                      <a:endParaRPr lang="en-US" sz="1100"/>
                    </a:p>
                  </a:txBody>
                  <a:tcPr marL="180975" marR="180975" marT="180975" marB="18097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158157">
                <a:tc>
                  <a:txBody>
                    <a:bodyPr anchor="t" rtlCol="false"/>
                    <a:lstStyle/>
                    <a:p>
                      <a:pPr algn="l">
                        <a:lnSpc>
                          <a:spcPts val="2940"/>
                        </a:lnSpc>
                        <a:defRPr/>
                      </a:pPr>
                      <a:r>
                        <a:rPr lang="en-US" sz="2100">
                          <a:solidFill>
                            <a:srgbClr val="000000"/>
                          </a:solidFill>
                          <a:latin typeface="Helios Extended"/>
                          <a:ea typeface="Helios Extended"/>
                          <a:cs typeface="Helios Extended"/>
                          <a:sym typeface="Helios Extended"/>
                        </a:rPr>
                        <a:t>DistilBERT</a:t>
                      </a:r>
                      <a:endParaRPr lang="en-US" sz="1100"/>
                    </a:p>
                  </a:txBody>
                  <a:tcPr marL="180975" marR="180975" marT="180975" marB="18097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Helios Extended"/>
                          <a:ea typeface="Helios Extended"/>
                          <a:cs typeface="Helios Extended"/>
                          <a:sym typeface="Helios Extended"/>
                        </a:rPr>
                        <a:t>0.92</a:t>
                      </a:r>
                      <a:endParaRPr lang="en-US" sz="1100"/>
                    </a:p>
                  </a:txBody>
                  <a:tcPr marL="180975" marR="180975" marT="180975" marB="18097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940"/>
                        </a:lnSpc>
                        <a:defRPr/>
                      </a:pPr>
                      <a:r>
                        <a:rPr lang="en-US" sz="2100">
                          <a:solidFill>
                            <a:srgbClr val="000000"/>
                          </a:solidFill>
                          <a:latin typeface="Helios Extended"/>
                          <a:ea typeface="Helios Extended"/>
                          <a:cs typeface="Helios Extended"/>
                          <a:sym typeface="Helios Extended"/>
                        </a:rPr>
                        <a:t>Best overall performance, excels at contextual sentiment analysis.</a:t>
                      </a:r>
                      <a:endParaRPr lang="en-US" sz="1100"/>
                    </a:p>
                  </a:txBody>
                  <a:tcPr marL="180975" marR="180975" marT="180975" marB="18097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1149115" y="895350"/>
            <a:ext cx="15989769" cy="859155"/>
          </a:xfrm>
          <a:prstGeom prst="rect">
            <a:avLst/>
          </a:prstGeom>
        </p:spPr>
        <p:txBody>
          <a:bodyPr anchor="t" rtlCol="false" tIns="0" lIns="0" bIns="0" rIns="0">
            <a:spAutoFit/>
          </a:bodyPr>
          <a:lstStyle/>
          <a:p>
            <a:pPr algn="ctr" marL="0" indent="0" lvl="0">
              <a:lnSpc>
                <a:spcPts val="6719"/>
              </a:lnSpc>
            </a:pPr>
            <a:r>
              <a:rPr lang="en-US" b="true" sz="4800" spc="240">
                <a:solidFill>
                  <a:srgbClr val="000000"/>
                </a:solidFill>
                <a:latin typeface="Helios Extended Bold"/>
                <a:ea typeface="Helios Extended Bold"/>
                <a:cs typeface="Helios Extended Bold"/>
                <a:sym typeface="Helios Extended Bold"/>
              </a:rPr>
              <a:t>CONCLUSION</a:t>
            </a:r>
          </a:p>
        </p:txBody>
      </p:sp>
    </p:spTree>
  </p:cSld>
  <p:clrMapOvr>
    <a:masterClrMapping/>
  </p:clrMapOvr>
</p:sld>
</file>

<file path=ppt/slides/slide22.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873015" y="2208161"/>
            <a:ext cx="7006936" cy="7272294"/>
            <a:chOff x="0" y="0"/>
            <a:chExt cx="1845448" cy="1915337"/>
          </a:xfrm>
        </p:grpSpPr>
        <p:sp>
          <p:nvSpPr>
            <p:cNvPr name="Freeform 3" id="3"/>
            <p:cNvSpPr/>
            <p:nvPr/>
          </p:nvSpPr>
          <p:spPr>
            <a:xfrm flipH="false" flipV="false" rot="0">
              <a:off x="0" y="0"/>
              <a:ext cx="1845448" cy="1915337"/>
            </a:xfrm>
            <a:custGeom>
              <a:avLst/>
              <a:gdLst/>
              <a:ahLst/>
              <a:cxnLst/>
              <a:rect r="r" b="b" t="t" l="l"/>
              <a:pathLst>
                <a:path h="1915337" w="1845448">
                  <a:moveTo>
                    <a:pt x="56350" y="0"/>
                  </a:moveTo>
                  <a:lnTo>
                    <a:pt x="1789099" y="0"/>
                  </a:lnTo>
                  <a:cubicBezTo>
                    <a:pt x="1804044" y="0"/>
                    <a:pt x="1818376" y="5937"/>
                    <a:pt x="1828944" y="16504"/>
                  </a:cubicBezTo>
                  <a:cubicBezTo>
                    <a:pt x="1839511" y="27072"/>
                    <a:pt x="1845448" y="41405"/>
                    <a:pt x="1845448" y="56350"/>
                  </a:cubicBezTo>
                  <a:lnTo>
                    <a:pt x="1845448" y="1858987"/>
                  </a:lnTo>
                  <a:cubicBezTo>
                    <a:pt x="1845448" y="1890108"/>
                    <a:pt x="1820220" y="1915337"/>
                    <a:pt x="1789099" y="1915337"/>
                  </a:cubicBezTo>
                  <a:lnTo>
                    <a:pt x="56350" y="1915337"/>
                  </a:lnTo>
                  <a:cubicBezTo>
                    <a:pt x="25229" y="1915337"/>
                    <a:pt x="0" y="1890108"/>
                    <a:pt x="0" y="1858987"/>
                  </a:cubicBezTo>
                  <a:lnTo>
                    <a:pt x="0" y="56350"/>
                  </a:lnTo>
                  <a:cubicBezTo>
                    <a:pt x="0" y="25229"/>
                    <a:pt x="25229" y="0"/>
                    <a:pt x="56350" y="0"/>
                  </a:cubicBezTo>
                  <a:close/>
                </a:path>
              </a:pathLst>
            </a:custGeom>
            <a:solidFill>
              <a:srgbClr val="4E6E81"/>
            </a:solidFill>
          </p:spPr>
        </p:sp>
        <p:sp>
          <p:nvSpPr>
            <p:cNvPr name="TextBox 4" id="4"/>
            <p:cNvSpPr txBox="true"/>
            <p:nvPr/>
          </p:nvSpPr>
          <p:spPr>
            <a:xfrm>
              <a:off x="0" y="-95250"/>
              <a:ext cx="1845448" cy="2010587"/>
            </a:xfrm>
            <a:prstGeom prst="rect">
              <a:avLst/>
            </a:prstGeom>
          </p:spPr>
          <p:txBody>
            <a:bodyPr anchor="ctr" rtlCol="false" tIns="0" lIns="0" bIns="0" rIns="0"/>
            <a:lstStyle/>
            <a:p>
              <a:pPr algn="l" marL="518160" indent="-259080" lvl="1">
                <a:lnSpc>
                  <a:spcPts val="3959"/>
                </a:lnSpc>
                <a:buFont typeface="Arial"/>
                <a:buChar char="•"/>
              </a:pPr>
              <a:r>
                <a:rPr lang="en-US" sz="2400" spc="96">
                  <a:solidFill>
                    <a:srgbClr val="FFFFFF"/>
                  </a:solidFill>
                  <a:latin typeface="Open Sans"/>
                  <a:ea typeface="Open Sans"/>
                  <a:cs typeface="Open Sans"/>
                  <a:sym typeface="Open Sans"/>
                </a:rPr>
                <a:t>Dataset size and diversity are limited, with imbalanced sentiment distribution</a:t>
              </a:r>
            </a:p>
            <a:p>
              <a:pPr algn="l" marL="518160" indent="-259080" lvl="1">
                <a:lnSpc>
                  <a:spcPts val="3959"/>
                </a:lnSpc>
                <a:buFont typeface="Arial"/>
                <a:buChar char="•"/>
              </a:pPr>
              <a:r>
                <a:rPr lang="en-US" sz="2400" spc="96">
                  <a:solidFill>
                    <a:srgbClr val="FFFFFF"/>
                  </a:solidFill>
                  <a:latin typeface="Open Sans"/>
                  <a:ea typeface="Open Sans"/>
                  <a:cs typeface="Open Sans"/>
                  <a:sym typeface="Open Sans"/>
                </a:rPr>
                <a:t>Machine learning models rely on basic feature extraction, affecting performance</a:t>
              </a:r>
            </a:p>
            <a:p>
              <a:pPr algn="l" marL="518160" indent="-259080" lvl="1">
                <a:lnSpc>
                  <a:spcPts val="3959"/>
                </a:lnSpc>
                <a:buFont typeface="Arial"/>
                <a:buChar char="•"/>
              </a:pPr>
              <a:r>
                <a:rPr lang="en-US" sz="2400" spc="96">
                  <a:solidFill>
                    <a:srgbClr val="FFFFFF"/>
                  </a:solidFill>
                  <a:latin typeface="Open Sans"/>
                  <a:ea typeface="Open Sans"/>
                  <a:cs typeface="Open Sans"/>
                  <a:sym typeface="Open Sans"/>
                </a:rPr>
                <a:t>Deep learning models require high computational resources</a:t>
              </a:r>
            </a:p>
            <a:p>
              <a:pPr algn="l" marL="518160" indent="-259080" lvl="1">
                <a:lnSpc>
                  <a:spcPts val="3959"/>
                </a:lnSpc>
                <a:buFont typeface="Arial"/>
                <a:buChar char="•"/>
              </a:pPr>
              <a:r>
                <a:rPr lang="en-US" sz="2400" spc="96">
                  <a:solidFill>
                    <a:srgbClr val="FFFFFF"/>
                  </a:solidFill>
                  <a:latin typeface="Open Sans"/>
                  <a:ea typeface="Open Sans"/>
                  <a:cs typeface="Open Sans"/>
                  <a:sym typeface="Open Sans"/>
                </a:rPr>
                <a:t>Analysis is restricted to English-only reviews, limiting broader applicability.</a:t>
              </a:r>
            </a:p>
          </p:txBody>
        </p:sp>
      </p:grpSp>
      <p:grpSp>
        <p:nvGrpSpPr>
          <p:cNvPr name="Group 5" id="5"/>
          <p:cNvGrpSpPr/>
          <p:nvPr/>
        </p:nvGrpSpPr>
        <p:grpSpPr>
          <a:xfrm rot="0">
            <a:off x="9919756" y="2200400"/>
            <a:ext cx="6900834" cy="7272294"/>
            <a:chOff x="0" y="0"/>
            <a:chExt cx="1817504" cy="1915337"/>
          </a:xfrm>
        </p:grpSpPr>
        <p:sp>
          <p:nvSpPr>
            <p:cNvPr name="Freeform 6" id="6"/>
            <p:cNvSpPr/>
            <p:nvPr/>
          </p:nvSpPr>
          <p:spPr>
            <a:xfrm flipH="false" flipV="false" rot="0">
              <a:off x="0" y="0"/>
              <a:ext cx="1817504" cy="1915337"/>
            </a:xfrm>
            <a:custGeom>
              <a:avLst/>
              <a:gdLst/>
              <a:ahLst/>
              <a:cxnLst/>
              <a:rect r="r" b="b" t="t" l="l"/>
              <a:pathLst>
                <a:path h="1915337" w="1817504">
                  <a:moveTo>
                    <a:pt x="57216" y="0"/>
                  </a:moveTo>
                  <a:lnTo>
                    <a:pt x="1760288" y="0"/>
                  </a:lnTo>
                  <a:cubicBezTo>
                    <a:pt x="1775462" y="0"/>
                    <a:pt x="1790015" y="6028"/>
                    <a:pt x="1800746" y="16758"/>
                  </a:cubicBezTo>
                  <a:cubicBezTo>
                    <a:pt x="1811475" y="27488"/>
                    <a:pt x="1817504" y="42041"/>
                    <a:pt x="1817504" y="57216"/>
                  </a:cubicBezTo>
                  <a:lnTo>
                    <a:pt x="1817504" y="1858121"/>
                  </a:lnTo>
                  <a:cubicBezTo>
                    <a:pt x="1817504" y="1873295"/>
                    <a:pt x="1811475" y="1887849"/>
                    <a:pt x="1800746" y="1898579"/>
                  </a:cubicBezTo>
                  <a:cubicBezTo>
                    <a:pt x="1790015" y="1909309"/>
                    <a:pt x="1775462" y="1915337"/>
                    <a:pt x="1760288" y="1915337"/>
                  </a:cubicBezTo>
                  <a:lnTo>
                    <a:pt x="57216" y="1915337"/>
                  </a:lnTo>
                  <a:cubicBezTo>
                    <a:pt x="42041" y="1915337"/>
                    <a:pt x="27488" y="1909309"/>
                    <a:pt x="16758" y="1898579"/>
                  </a:cubicBezTo>
                  <a:cubicBezTo>
                    <a:pt x="6028" y="1887849"/>
                    <a:pt x="0" y="1873295"/>
                    <a:pt x="0" y="1858121"/>
                  </a:cubicBezTo>
                  <a:lnTo>
                    <a:pt x="0" y="57216"/>
                  </a:lnTo>
                  <a:cubicBezTo>
                    <a:pt x="0" y="42041"/>
                    <a:pt x="6028" y="27488"/>
                    <a:pt x="16758" y="16758"/>
                  </a:cubicBezTo>
                  <a:cubicBezTo>
                    <a:pt x="27488" y="6028"/>
                    <a:pt x="42041" y="0"/>
                    <a:pt x="57216" y="0"/>
                  </a:cubicBezTo>
                  <a:close/>
                </a:path>
              </a:pathLst>
            </a:custGeom>
            <a:solidFill>
              <a:srgbClr val="EDEDED"/>
            </a:solidFill>
          </p:spPr>
        </p:sp>
        <p:sp>
          <p:nvSpPr>
            <p:cNvPr name="TextBox 7" id="7"/>
            <p:cNvSpPr txBox="true"/>
            <p:nvPr/>
          </p:nvSpPr>
          <p:spPr>
            <a:xfrm>
              <a:off x="0" y="-95250"/>
              <a:ext cx="1817504" cy="2010587"/>
            </a:xfrm>
            <a:prstGeom prst="rect">
              <a:avLst/>
            </a:prstGeom>
          </p:spPr>
          <p:txBody>
            <a:bodyPr anchor="ctr" rtlCol="false" tIns="0" lIns="0" bIns="0" rIns="0"/>
            <a:lstStyle/>
            <a:p>
              <a:pPr algn="l" marL="518160" indent="-259080" lvl="1">
                <a:lnSpc>
                  <a:spcPts val="3959"/>
                </a:lnSpc>
                <a:buFont typeface="Arial"/>
                <a:buChar char="•"/>
              </a:pPr>
              <a:r>
                <a:rPr lang="en-US" b="true" sz="2400" spc="96">
                  <a:solidFill>
                    <a:srgbClr val="5E5E5E"/>
                  </a:solidFill>
                  <a:latin typeface="Open Sans Bold"/>
                  <a:ea typeface="Open Sans Bold"/>
                  <a:cs typeface="Open Sans Bold"/>
                  <a:sym typeface="Open Sans Bold"/>
                </a:rPr>
                <a:t>Expand and diversify the dataset with balanced samples and richer metadata</a:t>
              </a:r>
            </a:p>
            <a:p>
              <a:pPr algn="l" marL="518160" indent="-259080" lvl="1">
                <a:lnSpc>
                  <a:spcPts val="3959"/>
                </a:lnSpc>
                <a:buFont typeface="Arial"/>
                <a:buChar char="•"/>
              </a:pPr>
              <a:r>
                <a:rPr lang="en-US" b="true" sz="2400" spc="96">
                  <a:solidFill>
                    <a:srgbClr val="5E5E5E"/>
                  </a:solidFill>
                  <a:latin typeface="Open Sans Bold"/>
                  <a:ea typeface="Open Sans Bold"/>
                  <a:cs typeface="Open Sans Bold"/>
                  <a:sym typeface="Open Sans Bold"/>
                </a:rPr>
                <a:t>Optimize feature engineering and ensemble techniques for machine learning models</a:t>
              </a:r>
            </a:p>
            <a:p>
              <a:pPr algn="l" marL="518160" indent="-259080" lvl="1">
                <a:lnSpc>
                  <a:spcPts val="3959"/>
                </a:lnSpc>
                <a:buFont typeface="Arial"/>
                <a:buChar char="•"/>
              </a:pPr>
              <a:r>
                <a:rPr lang="en-US" b="true" sz="2400" spc="96">
                  <a:solidFill>
                    <a:srgbClr val="5E5E5E"/>
                  </a:solidFill>
                  <a:latin typeface="Open Sans Bold"/>
                  <a:ea typeface="Open Sans Bold"/>
                  <a:cs typeface="Open Sans Bold"/>
                  <a:sym typeface="Open Sans Bold"/>
                </a:rPr>
                <a:t>Extend analysis to multiple languages and adapt models for multilingual data</a:t>
              </a:r>
            </a:p>
          </p:txBody>
        </p:sp>
      </p:grpSp>
      <p:sp>
        <p:nvSpPr>
          <p:cNvPr name="TextBox 8" id="8"/>
          <p:cNvSpPr txBox="true"/>
          <p:nvPr/>
        </p:nvSpPr>
        <p:spPr>
          <a:xfrm rot="-5400000">
            <a:off x="-1441172" y="4672012"/>
            <a:ext cx="5685400" cy="942975"/>
          </a:xfrm>
          <a:prstGeom prst="rect">
            <a:avLst/>
          </a:prstGeom>
        </p:spPr>
        <p:txBody>
          <a:bodyPr anchor="t" rtlCol="false" tIns="0" lIns="0" bIns="0" rIns="0">
            <a:spAutoFit/>
          </a:bodyPr>
          <a:lstStyle/>
          <a:p>
            <a:pPr algn="r">
              <a:lnSpc>
                <a:spcPts val="8159"/>
              </a:lnSpc>
              <a:spcBef>
                <a:spcPct val="0"/>
              </a:spcBef>
            </a:pPr>
            <a:r>
              <a:rPr lang="en-US" b="true" sz="4800">
                <a:solidFill>
                  <a:srgbClr val="272727"/>
                </a:solidFill>
                <a:latin typeface="Open Sans Bold"/>
                <a:ea typeface="Open Sans Bold"/>
                <a:cs typeface="Open Sans Bold"/>
                <a:sym typeface="Open Sans Bold"/>
              </a:rPr>
              <a:t>LIMITATIONS</a:t>
            </a:r>
          </a:p>
        </p:txBody>
      </p:sp>
      <p:sp>
        <p:nvSpPr>
          <p:cNvPr name="TextBox 9" id="9"/>
          <p:cNvSpPr txBox="true"/>
          <p:nvPr/>
        </p:nvSpPr>
        <p:spPr>
          <a:xfrm rot="-5400000">
            <a:off x="6083640" y="5127436"/>
            <a:ext cx="6729191" cy="942975"/>
          </a:xfrm>
          <a:prstGeom prst="rect">
            <a:avLst/>
          </a:prstGeom>
        </p:spPr>
        <p:txBody>
          <a:bodyPr anchor="t" rtlCol="false" tIns="0" lIns="0" bIns="0" rIns="0">
            <a:spAutoFit/>
          </a:bodyPr>
          <a:lstStyle/>
          <a:p>
            <a:pPr algn="r">
              <a:lnSpc>
                <a:spcPts val="8159"/>
              </a:lnSpc>
              <a:spcBef>
                <a:spcPct val="0"/>
              </a:spcBef>
            </a:pPr>
            <a:r>
              <a:rPr lang="en-US" b="true" sz="4800">
                <a:solidFill>
                  <a:srgbClr val="272727"/>
                </a:solidFill>
                <a:latin typeface="Open Sans Bold"/>
                <a:ea typeface="Open Sans Bold"/>
                <a:cs typeface="Open Sans Bold"/>
                <a:sym typeface="Open Sans Bold"/>
              </a:rPr>
              <a:t>FUTURE DIRECTIONS</a:t>
            </a:r>
          </a:p>
        </p:txBody>
      </p:sp>
      <p:sp>
        <p:nvSpPr>
          <p:cNvPr name="TextBox 10" id="10"/>
          <p:cNvSpPr txBox="true"/>
          <p:nvPr/>
        </p:nvSpPr>
        <p:spPr>
          <a:xfrm rot="0">
            <a:off x="1149115" y="895350"/>
            <a:ext cx="15989769" cy="859155"/>
          </a:xfrm>
          <a:prstGeom prst="rect">
            <a:avLst/>
          </a:prstGeom>
        </p:spPr>
        <p:txBody>
          <a:bodyPr anchor="t" rtlCol="false" tIns="0" lIns="0" bIns="0" rIns="0">
            <a:spAutoFit/>
          </a:bodyPr>
          <a:lstStyle/>
          <a:p>
            <a:pPr algn="ctr" marL="0" indent="0" lvl="0">
              <a:lnSpc>
                <a:spcPts val="6719"/>
              </a:lnSpc>
            </a:pPr>
            <a:r>
              <a:rPr lang="en-US" b="true" sz="4800" spc="240">
                <a:solidFill>
                  <a:srgbClr val="000000"/>
                </a:solidFill>
                <a:latin typeface="Helios Extended Bold"/>
                <a:ea typeface="Helios Extended Bold"/>
                <a:cs typeface="Helios Extended Bold"/>
                <a:sym typeface="Helios Extended Bold"/>
              </a:rPr>
              <a:t>CONCLUSION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85845" y="160964"/>
            <a:ext cx="18288000" cy="9343505"/>
          </a:xfrm>
          <a:custGeom>
            <a:avLst/>
            <a:gdLst/>
            <a:ahLst/>
            <a:cxnLst/>
            <a:rect r="r" b="b" t="t" l="l"/>
            <a:pathLst>
              <a:path h="9343505" w="18288000">
                <a:moveTo>
                  <a:pt x="18288000" y="0"/>
                </a:moveTo>
                <a:lnTo>
                  <a:pt x="0" y="0"/>
                </a:lnTo>
                <a:lnTo>
                  <a:pt x="0" y="9343506"/>
                </a:lnTo>
                <a:lnTo>
                  <a:pt x="18288000" y="9343506"/>
                </a:lnTo>
                <a:lnTo>
                  <a:pt x="1828800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3" id="3"/>
          <p:cNvSpPr txBox="true"/>
          <p:nvPr/>
        </p:nvSpPr>
        <p:spPr>
          <a:xfrm rot="0">
            <a:off x="2958126" y="3976357"/>
            <a:ext cx="12371749" cy="2048536"/>
          </a:xfrm>
          <a:prstGeom prst="rect">
            <a:avLst/>
          </a:prstGeom>
        </p:spPr>
        <p:txBody>
          <a:bodyPr anchor="t" rtlCol="false" tIns="0" lIns="0" bIns="0" rIns="0">
            <a:spAutoFit/>
          </a:bodyPr>
          <a:lstStyle/>
          <a:p>
            <a:pPr algn="ctr" marL="0" indent="0" lvl="0">
              <a:lnSpc>
                <a:spcPts val="16238"/>
              </a:lnSpc>
            </a:pPr>
            <a:r>
              <a:rPr lang="en-US" b="true" sz="11598" spc="579">
                <a:solidFill>
                  <a:srgbClr val="000000"/>
                </a:solidFill>
                <a:latin typeface="Helios Extended Bold"/>
                <a:ea typeface="Helios Extended Bold"/>
                <a:cs typeface="Helios Extended Bold"/>
                <a:sym typeface="Helios Extended Bold"/>
              </a:rPr>
              <a:t>THANK YOU!</a:t>
            </a:r>
          </a:p>
        </p:txBody>
      </p:sp>
      <p:sp>
        <p:nvSpPr>
          <p:cNvPr name="TextBox 4" id="4"/>
          <p:cNvSpPr txBox="true"/>
          <p:nvPr/>
        </p:nvSpPr>
        <p:spPr>
          <a:xfrm rot="0">
            <a:off x="1867308" y="6225623"/>
            <a:ext cx="14553384" cy="789305"/>
          </a:xfrm>
          <a:prstGeom prst="rect">
            <a:avLst/>
          </a:prstGeom>
        </p:spPr>
        <p:txBody>
          <a:bodyPr anchor="t" rtlCol="false" tIns="0" lIns="0" bIns="0" rIns="0">
            <a:spAutoFit/>
          </a:bodyPr>
          <a:lstStyle/>
          <a:p>
            <a:pPr algn="ctr">
              <a:lnSpc>
                <a:spcPts val="3219"/>
              </a:lnSpc>
            </a:pPr>
            <a:r>
              <a:rPr lang="en-US" b="true" sz="2299" spc="229">
                <a:solidFill>
                  <a:srgbClr val="000000"/>
                </a:solidFill>
                <a:latin typeface="Heebo Bold"/>
                <a:ea typeface="Heebo Bold"/>
                <a:cs typeface="Heebo Bold"/>
                <a:sym typeface="Heebo Bold"/>
              </a:rPr>
              <a:t>ANGUS ONG     CHRISTINE     ERIC LI QIN     FAN PEIQIONG     ZHU YUDI</a:t>
            </a:r>
          </a:p>
          <a:p>
            <a:pPr algn="ctr" marL="0" indent="0" lvl="0">
              <a:lnSpc>
                <a:spcPts val="3219"/>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4136" y="9502602"/>
            <a:ext cx="248490" cy="2484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7010810" y="1028700"/>
            <a:ext cx="248490" cy="24849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AutoShape 8" id="8"/>
          <p:cNvSpPr/>
          <p:nvPr/>
        </p:nvSpPr>
        <p:spPr>
          <a:xfrm>
            <a:off x="922711" y="417011"/>
            <a:ext cx="0" cy="3334176"/>
          </a:xfrm>
          <a:prstGeom prst="line">
            <a:avLst/>
          </a:prstGeom>
          <a:ln cap="flat" w="57150">
            <a:solidFill>
              <a:srgbClr val="4E6E81"/>
            </a:solidFill>
            <a:prstDash val="sysDash"/>
            <a:headEnd type="none" len="sm" w="sm"/>
            <a:tailEnd type="none" len="sm" w="sm"/>
          </a:ln>
        </p:spPr>
      </p:sp>
      <p:sp>
        <p:nvSpPr>
          <p:cNvPr name="Freeform 9" id="9"/>
          <p:cNvSpPr/>
          <p:nvPr/>
        </p:nvSpPr>
        <p:spPr>
          <a:xfrm flipH="false" flipV="false" rot="0">
            <a:off x="1680805" y="3828585"/>
            <a:ext cx="8500532" cy="5429715"/>
          </a:xfrm>
          <a:custGeom>
            <a:avLst/>
            <a:gdLst/>
            <a:ahLst/>
            <a:cxnLst/>
            <a:rect r="r" b="b" t="t" l="l"/>
            <a:pathLst>
              <a:path h="5429715" w="8500532">
                <a:moveTo>
                  <a:pt x="0" y="0"/>
                </a:moveTo>
                <a:lnTo>
                  <a:pt x="8500532" y="0"/>
                </a:lnTo>
                <a:lnTo>
                  <a:pt x="8500532" y="5429715"/>
                </a:lnTo>
                <a:lnTo>
                  <a:pt x="0" y="5429715"/>
                </a:lnTo>
                <a:lnTo>
                  <a:pt x="0" y="0"/>
                </a:lnTo>
                <a:close/>
              </a:path>
            </a:pathLst>
          </a:custGeom>
          <a:blipFill>
            <a:blip r:embed="rId2"/>
            <a:stretch>
              <a:fillRect l="0" t="0" r="0" b="0"/>
            </a:stretch>
          </a:blipFill>
        </p:spPr>
      </p:sp>
      <p:sp>
        <p:nvSpPr>
          <p:cNvPr name="Freeform 10" id="10"/>
          <p:cNvSpPr/>
          <p:nvPr/>
        </p:nvSpPr>
        <p:spPr>
          <a:xfrm flipH="false" flipV="false" rot="0">
            <a:off x="10873461" y="2511653"/>
            <a:ext cx="7161704" cy="4780437"/>
          </a:xfrm>
          <a:custGeom>
            <a:avLst/>
            <a:gdLst/>
            <a:ahLst/>
            <a:cxnLst/>
            <a:rect r="r" b="b" t="t" l="l"/>
            <a:pathLst>
              <a:path h="4780437" w="7161704">
                <a:moveTo>
                  <a:pt x="0" y="0"/>
                </a:moveTo>
                <a:lnTo>
                  <a:pt x="7161704" y="0"/>
                </a:lnTo>
                <a:lnTo>
                  <a:pt x="7161704" y="4780437"/>
                </a:lnTo>
                <a:lnTo>
                  <a:pt x="0" y="4780437"/>
                </a:lnTo>
                <a:lnTo>
                  <a:pt x="0" y="0"/>
                </a:lnTo>
                <a:close/>
              </a:path>
            </a:pathLst>
          </a:custGeom>
          <a:blipFill>
            <a:blip r:embed="rId3"/>
            <a:stretch>
              <a:fillRect l="0" t="0" r="0" b="0"/>
            </a:stretch>
          </a:blipFill>
        </p:spPr>
      </p:sp>
      <p:sp>
        <p:nvSpPr>
          <p:cNvPr name="TextBox 11" id="11"/>
          <p:cNvSpPr txBox="true"/>
          <p:nvPr/>
        </p:nvSpPr>
        <p:spPr>
          <a:xfrm rot="0">
            <a:off x="2028675" y="2520468"/>
            <a:ext cx="14343955" cy="424815"/>
          </a:xfrm>
          <a:prstGeom prst="rect">
            <a:avLst/>
          </a:prstGeom>
        </p:spPr>
        <p:txBody>
          <a:bodyPr anchor="t" rtlCol="false" tIns="0" lIns="0" bIns="0" rIns="0">
            <a:spAutoFit/>
          </a:bodyPr>
          <a:lstStyle/>
          <a:p>
            <a:pPr algn="just">
              <a:lnSpc>
                <a:spcPts val="3359"/>
              </a:lnSpc>
              <a:spcBef>
                <a:spcPct val="0"/>
              </a:spcBef>
            </a:pPr>
          </a:p>
        </p:txBody>
      </p:sp>
      <p:sp>
        <p:nvSpPr>
          <p:cNvPr name="TextBox 12" id="12"/>
          <p:cNvSpPr txBox="true"/>
          <p:nvPr/>
        </p:nvSpPr>
        <p:spPr>
          <a:xfrm rot="0">
            <a:off x="1233030" y="654831"/>
            <a:ext cx="15777781" cy="809624"/>
          </a:xfrm>
          <a:prstGeom prst="rect">
            <a:avLst/>
          </a:prstGeom>
        </p:spPr>
        <p:txBody>
          <a:bodyPr anchor="t" rtlCol="false" tIns="0" lIns="0" bIns="0" rIns="0">
            <a:spAutoFit/>
          </a:bodyPr>
          <a:lstStyle/>
          <a:p>
            <a:pPr algn="l" marL="0" indent="0" lvl="0">
              <a:lnSpc>
                <a:spcPts val="6300"/>
              </a:lnSpc>
            </a:pPr>
            <a:r>
              <a:rPr lang="en-US" b="true" sz="4500" spc="225">
                <a:solidFill>
                  <a:srgbClr val="000000"/>
                </a:solidFill>
                <a:latin typeface="Helios Extended Bold"/>
                <a:ea typeface="Helios Extended Bold"/>
                <a:cs typeface="Helios Extended Bold"/>
                <a:sym typeface="Helios Extended Bold"/>
              </a:rPr>
              <a:t>INTRODUCTION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4136" y="9502602"/>
            <a:ext cx="248490" cy="2484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7010810" y="1028700"/>
            <a:ext cx="248490" cy="24849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AutoShape 8" id="8"/>
          <p:cNvSpPr/>
          <p:nvPr/>
        </p:nvSpPr>
        <p:spPr>
          <a:xfrm>
            <a:off x="922711" y="417011"/>
            <a:ext cx="0" cy="3334176"/>
          </a:xfrm>
          <a:prstGeom prst="line">
            <a:avLst/>
          </a:prstGeom>
          <a:ln cap="flat" w="57150">
            <a:solidFill>
              <a:srgbClr val="4E6E81"/>
            </a:solidFill>
            <a:prstDash val="sysDash"/>
            <a:headEnd type="none" len="sm" w="sm"/>
            <a:tailEnd type="none" len="sm" w="sm"/>
          </a:ln>
        </p:spPr>
      </p:sp>
      <p:sp>
        <p:nvSpPr>
          <p:cNvPr name="Freeform 9" id="9"/>
          <p:cNvSpPr/>
          <p:nvPr/>
        </p:nvSpPr>
        <p:spPr>
          <a:xfrm flipH="false" flipV="false" rot="0">
            <a:off x="1398789" y="2860406"/>
            <a:ext cx="4566187" cy="4566187"/>
          </a:xfrm>
          <a:custGeom>
            <a:avLst/>
            <a:gdLst/>
            <a:ahLst/>
            <a:cxnLst/>
            <a:rect r="r" b="b" t="t" l="l"/>
            <a:pathLst>
              <a:path h="4566187" w="4566187">
                <a:moveTo>
                  <a:pt x="0" y="0"/>
                </a:moveTo>
                <a:lnTo>
                  <a:pt x="4566187" y="0"/>
                </a:lnTo>
                <a:lnTo>
                  <a:pt x="4566187" y="4566188"/>
                </a:lnTo>
                <a:lnTo>
                  <a:pt x="0" y="4566188"/>
                </a:lnTo>
                <a:lnTo>
                  <a:pt x="0" y="0"/>
                </a:lnTo>
                <a:close/>
              </a:path>
            </a:pathLst>
          </a:custGeom>
          <a:blipFill>
            <a:blip r:embed="rId2"/>
            <a:stretch>
              <a:fillRect l="0" t="0" r="0" b="0"/>
            </a:stretch>
          </a:blipFill>
        </p:spPr>
      </p:sp>
      <p:sp>
        <p:nvSpPr>
          <p:cNvPr name="Freeform 10" id="10"/>
          <p:cNvSpPr/>
          <p:nvPr/>
        </p:nvSpPr>
        <p:spPr>
          <a:xfrm flipH="false" flipV="false" rot="0">
            <a:off x="7087730" y="1728582"/>
            <a:ext cx="9318456" cy="4239897"/>
          </a:xfrm>
          <a:custGeom>
            <a:avLst/>
            <a:gdLst/>
            <a:ahLst/>
            <a:cxnLst/>
            <a:rect r="r" b="b" t="t" l="l"/>
            <a:pathLst>
              <a:path h="4239897" w="9318456">
                <a:moveTo>
                  <a:pt x="0" y="0"/>
                </a:moveTo>
                <a:lnTo>
                  <a:pt x="9318456" y="0"/>
                </a:lnTo>
                <a:lnTo>
                  <a:pt x="9318456" y="4239897"/>
                </a:lnTo>
                <a:lnTo>
                  <a:pt x="0" y="4239897"/>
                </a:lnTo>
                <a:lnTo>
                  <a:pt x="0" y="0"/>
                </a:lnTo>
                <a:close/>
              </a:path>
            </a:pathLst>
          </a:custGeom>
          <a:blipFill>
            <a:blip r:embed="rId3"/>
            <a:stretch>
              <a:fillRect l="0" t="0" r="0" b="0"/>
            </a:stretch>
          </a:blipFill>
        </p:spPr>
      </p:sp>
      <p:sp>
        <p:nvSpPr>
          <p:cNvPr name="Freeform 11" id="11"/>
          <p:cNvSpPr/>
          <p:nvPr/>
        </p:nvSpPr>
        <p:spPr>
          <a:xfrm flipH="false" flipV="false" rot="0">
            <a:off x="6412480" y="6232607"/>
            <a:ext cx="10369976" cy="3888741"/>
          </a:xfrm>
          <a:custGeom>
            <a:avLst/>
            <a:gdLst/>
            <a:ahLst/>
            <a:cxnLst/>
            <a:rect r="r" b="b" t="t" l="l"/>
            <a:pathLst>
              <a:path h="3888741" w="10369976">
                <a:moveTo>
                  <a:pt x="0" y="0"/>
                </a:moveTo>
                <a:lnTo>
                  <a:pt x="10369976" y="0"/>
                </a:lnTo>
                <a:lnTo>
                  <a:pt x="10369976" y="3888741"/>
                </a:lnTo>
                <a:lnTo>
                  <a:pt x="0" y="3888741"/>
                </a:lnTo>
                <a:lnTo>
                  <a:pt x="0" y="0"/>
                </a:lnTo>
                <a:close/>
              </a:path>
            </a:pathLst>
          </a:custGeom>
          <a:blipFill>
            <a:blip r:embed="rId4"/>
            <a:stretch>
              <a:fillRect l="0" t="0" r="0" b="0"/>
            </a:stretch>
          </a:blipFill>
        </p:spPr>
      </p:sp>
      <p:sp>
        <p:nvSpPr>
          <p:cNvPr name="TextBox 12" id="12"/>
          <p:cNvSpPr txBox="true"/>
          <p:nvPr/>
        </p:nvSpPr>
        <p:spPr>
          <a:xfrm rot="0">
            <a:off x="1233030" y="654831"/>
            <a:ext cx="15777781" cy="809624"/>
          </a:xfrm>
          <a:prstGeom prst="rect">
            <a:avLst/>
          </a:prstGeom>
        </p:spPr>
        <p:txBody>
          <a:bodyPr anchor="t" rtlCol="false" tIns="0" lIns="0" bIns="0" rIns="0">
            <a:spAutoFit/>
          </a:bodyPr>
          <a:lstStyle/>
          <a:p>
            <a:pPr algn="l" marL="0" indent="0" lvl="0">
              <a:lnSpc>
                <a:spcPts val="6300"/>
              </a:lnSpc>
            </a:pPr>
            <a:r>
              <a:rPr lang="en-US" b="true" sz="4500" spc="225">
                <a:solidFill>
                  <a:srgbClr val="000000"/>
                </a:solidFill>
                <a:latin typeface="Helios Extended Bold"/>
                <a:ea typeface="Helios Extended Bold"/>
                <a:cs typeface="Helios Extended Bold"/>
                <a:sym typeface="Helios Extended Bold"/>
              </a:rPr>
              <a:t>INTRODUCTION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195452" y="6004891"/>
            <a:ext cx="7897096" cy="4114800"/>
          </a:xfrm>
          <a:custGeom>
            <a:avLst/>
            <a:gdLst/>
            <a:ahLst/>
            <a:cxnLst/>
            <a:rect r="r" b="b" t="t" l="l"/>
            <a:pathLst>
              <a:path h="4114800" w="7897096">
                <a:moveTo>
                  <a:pt x="0" y="0"/>
                </a:moveTo>
                <a:lnTo>
                  <a:pt x="7897096" y="0"/>
                </a:lnTo>
                <a:lnTo>
                  <a:pt x="7897096" y="4114800"/>
                </a:lnTo>
                <a:lnTo>
                  <a:pt x="0" y="4114800"/>
                </a:lnTo>
                <a:lnTo>
                  <a:pt x="0" y="0"/>
                </a:lnTo>
                <a:close/>
              </a:path>
            </a:pathLst>
          </a:custGeom>
          <a:blipFill>
            <a:blip r:embed="rId2"/>
            <a:stretch>
              <a:fillRect l="-2889" t="0" r="-2879" b="-1495"/>
            </a:stretch>
          </a:blipFill>
        </p:spPr>
      </p:sp>
      <p:sp>
        <p:nvSpPr>
          <p:cNvPr name="TextBox 3" id="3"/>
          <p:cNvSpPr txBox="true"/>
          <p:nvPr/>
        </p:nvSpPr>
        <p:spPr>
          <a:xfrm rot="0">
            <a:off x="1269531" y="262077"/>
            <a:ext cx="13742152" cy="859081"/>
          </a:xfrm>
          <a:prstGeom prst="rect">
            <a:avLst/>
          </a:prstGeom>
        </p:spPr>
        <p:txBody>
          <a:bodyPr anchor="t" rtlCol="false" tIns="0" lIns="0" bIns="0" rIns="0">
            <a:spAutoFit/>
          </a:bodyPr>
          <a:lstStyle/>
          <a:p>
            <a:pPr algn="l" marL="0" indent="0" lvl="0">
              <a:lnSpc>
                <a:spcPts val="6719"/>
              </a:lnSpc>
            </a:pPr>
            <a:r>
              <a:rPr lang="en-US" b="true" sz="4800" spc="240">
                <a:solidFill>
                  <a:srgbClr val="000000"/>
                </a:solidFill>
                <a:latin typeface="Helios Extended Bold"/>
                <a:ea typeface="Helios Extended Bold"/>
                <a:cs typeface="Helios Extended Bold"/>
                <a:sym typeface="Helios Extended Bold"/>
              </a:rPr>
              <a:t>BACKGROUND</a:t>
            </a:r>
          </a:p>
        </p:txBody>
      </p:sp>
      <p:sp>
        <p:nvSpPr>
          <p:cNvPr name="TextBox 4" id="4"/>
          <p:cNvSpPr txBox="true"/>
          <p:nvPr/>
        </p:nvSpPr>
        <p:spPr>
          <a:xfrm rot="0">
            <a:off x="1269531" y="2200812"/>
            <a:ext cx="16653472" cy="1320800"/>
          </a:xfrm>
          <a:prstGeom prst="rect">
            <a:avLst/>
          </a:prstGeom>
        </p:spPr>
        <p:txBody>
          <a:bodyPr anchor="t" rtlCol="false" tIns="0" lIns="0" bIns="0" rIns="0">
            <a:spAutoFit/>
          </a:bodyPr>
          <a:lstStyle/>
          <a:p>
            <a:pPr algn="l">
              <a:lnSpc>
                <a:spcPts val="5440"/>
              </a:lnSpc>
            </a:pPr>
            <a:r>
              <a:rPr lang="en-US" sz="3200">
                <a:solidFill>
                  <a:srgbClr val="272727"/>
                </a:solidFill>
                <a:latin typeface="Open Sans"/>
                <a:ea typeface="Open Sans"/>
                <a:cs typeface="Open Sans"/>
                <a:sym typeface="Open Sans"/>
              </a:rPr>
              <a:t>Sentiment Analysis / Opinion Mining: field of study </a:t>
            </a:r>
            <a:r>
              <a:rPr lang="en-US" sz="3200">
                <a:solidFill>
                  <a:srgbClr val="272727"/>
                </a:solidFill>
                <a:latin typeface="Open Sans"/>
                <a:ea typeface="Open Sans"/>
                <a:cs typeface="Open Sans"/>
                <a:sym typeface="Open Sans"/>
              </a:rPr>
              <a:t>that analyzes the </a:t>
            </a:r>
            <a:r>
              <a:rPr lang="en-US" sz="3200" b="true">
                <a:solidFill>
                  <a:srgbClr val="1D4ED8"/>
                </a:solidFill>
                <a:latin typeface="Open Sans Bold"/>
                <a:ea typeface="Open Sans Bold"/>
                <a:cs typeface="Open Sans Bold"/>
                <a:sym typeface="Open Sans Bold"/>
              </a:rPr>
              <a:t>attitudes, emotions</a:t>
            </a:r>
            <a:r>
              <a:rPr lang="en-US" sz="3200">
                <a:solidFill>
                  <a:srgbClr val="272727"/>
                </a:solidFill>
                <a:latin typeface="Open Sans"/>
                <a:ea typeface="Open Sans"/>
                <a:cs typeface="Open Sans"/>
                <a:sym typeface="Open Sans"/>
              </a:rPr>
              <a:t> </a:t>
            </a:r>
            <a:r>
              <a:rPr lang="en-US" sz="3200" b="true">
                <a:solidFill>
                  <a:srgbClr val="1D4ED8"/>
                </a:solidFill>
                <a:latin typeface="Open Sans Bold"/>
                <a:ea typeface="Open Sans Bold"/>
                <a:cs typeface="Open Sans Bold"/>
                <a:sym typeface="Open Sans Bold"/>
              </a:rPr>
              <a:t>and viewpoints</a:t>
            </a:r>
            <a:r>
              <a:rPr lang="en-US" sz="3200">
                <a:solidFill>
                  <a:srgbClr val="272727"/>
                </a:solidFill>
                <a:latin typeface="Open Sans"/>
                <a:ea typeface="Open Sans"/>
                <a:cs typeface="Open Sans"/>
                <a:sym typeface="Open Sans"/>
              </a:rPr>
              <a:t> of people communicated through texts</a:t>
            </a:r>
          </a:p>
        </p:txBody>
      </p:sp>
      <p:sp>
        <p:nvSpPr>
          <p:cNvPr name="TextBox 5" id="5"/>
          <p:cNvSpPr txBox="true"/>
          <p:nvPr/>
        </p:nvSpPr>
        <p:spPr>
          <a:xfrm rot="0">
            <a:off x="4586196" y="5220805"/>
            <a:ext cx="9115609" cy="635000"/>
          </a:xfrm>
          <a:prstGeom prst="rect">
            <a:avLst/>
          </a:prstGeom>
        </p:spPr>
        <p:txBody>
          <a:bodyPr anchor="t" rtlCol="false" tIns="0" lIns="0" bIns="0" rIns="0">
            <a:spAutoFit/>
          </a:bodyPr>
          <a:lstStyle/>
          <a:p>
            <a:pPr algn="ctr">
              <a:lnSpc>
                <a:spcPts val="5440"/>
              </a:lnSpc>
            </a:pPr>
            <a:r>
              <a:rPr lang="en-US" sz="3200">
                <a:solidFill>
                  <a:srgbClr val="272727"/>
                </a:solidFill>
                <a:latin typeface="Open Sans"/>
                <a:ea typeface="Open Sans"/>
                <a:cs typeface="Open Sans"/>
                <a:sym typeface="Open Sans"/>
              </a:rPr>
              <a:t>Sentiment Classification: </a:t>
            </a:r>
            <a:r>
              <a:rPr lang="en-US" b="true" sz="3200">
                <a:solidFill>
                  <a:srgbClr val="272727"/>
                </a:solidFill>
                <a:latin typeface="Open Sans Bold"/>
                <a:ea typeface="Open Sans Bold"/>
                <a:cs typeface="Open Sans Bold"/>
                <a:sym typeface="Open Sans Bold"/>
              </a:rPr>
              <a:t>Positive </a:t>
            </a:r>
            <a:r>
              <a:rPr lang="en-US" sz="3200">
                <a:solidFill>
                  <a:srgbClr val="272727"/>
                </a:solidFill>
                <a:latin typeface="Open Sans"/>
                <a:ea typeface="Open Sans"/>
                <a:cs typeface="Open Sans"/>
                <a:sym typeface="Open Sans"/>
              </a:rPr>
              <a:t>or </a:t>
            </a:r>
            <a:r>
              <a:rPr lang="en-US" b="true" sz="3200">
                <a:solidFill>
                  <a:srgbClr val="272727"/>
                </a:solidFill>
                <a:latin typeface="Open Sans Bold"/>
                <a:ea typeface="Open Sans Bold"/>
                <a:cs typeface="Open Sans Bold"/>
                <a:sym typeface="Open Sans Bold"/>
              </a:rPr>
              <a:t>Negative</a:t>
            </a:r>
          </a:p>
        </p:txBody>
      </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805705" y="1467816"/>
            <a:ext cx="16453595" cy="3609333"/>
          </a:xfrm>
          <a:prstGeom prst="rect">
            <a:avLst/>
          </a:prstGeom>
        </p:spPr>
        <p:txBody>
          <a:bodyPr anchor="t" rtlCol="false" tIns="0" lIns="0" bIns="0" rIns="0">
            <a:spAutoFit/>
          </a:bodyPr>
          <a:lstStyle/>
          <a:p>
            <a:pPr algn="l">
              <a:lnSpc>
                <a:spcPts val="5439"/>
              </a:lnSpc>
            </a:pPr>
            <a:r>
              <a:rPr lang="en-US" sz="3199" b="true">
                <a:solidFill>
                  <a:srgbClr val="1D4ED8"/>
                </a:solidFill>
                <a:latin typeface="Helvetica World Bold"/>
                <a:ea typeface="Helvetica World Bold"/>
                <a:cs typeface="Helvetica World Bold"/>
                <a:sym typeface="Helvetica World Bold"/>
              </a:rPr>
              <a:t>Why Sentiment Analysis?</a:t>
            </a:r>
          </a:p>
          <a:p>
            <a:pPr algn="l">
              <a:lnSpc>
                <a:spcPts val="4759"/>
              </a:lnSpc>
            </a:pPr>
          </a:p>
          <a:p>
            <a:pPr algn="l" marL="604519" indent="-302260" lvl="1">
              <a:lnSpc>
                <a:spcPts val="4759"/>
              </a:lnSpc>
              <a:buFont typeface="Arial"/>
              <a:buChar char="•"/>
            </a:pPr>
            <a:r>
              <a:rPr lang="en-US" sz="2799">
                <a:solidFill>
                  <a:srgbClr val="272727"/>
                </a:solidFill>
                <a:latin typeface="Open Sans"/>
                <a:ea typeface="Open Sans"/>
                <a:cs typeface="Open Sans"/>
                <a:sym typeface="Open Sans"/>
              </a:rPr>
              <a:t>increased use of</a:t>
            </a:r>
            <a:r>
              <a:rPr lang="en-US" sz="2799">
                <a:solidFill>
                  <a:srgbClr val="272727"/>
                </a:solidFill>
                <a:latin typeface="Open Sans"/>
                <a:ea typeface="Open Sans"/>
                <a:cs typeface="Open Sans"/>
                <a:sym typeface="Open Sans"/>
              </a:rPr>
              <a:t> machine learning techniques in Natural Language Processing </a:t>
            </a:r>
          </a:p>
          <a:p>
            <a:pPr algn="l" marL="604519" indent="-302260" lvl="1">
              <a:lnSpc>
                <a:spcPts val="4759"/>
              </a:lnSpc>
              <a:buFont typeface="Arial"/>
              <a:buChar char="•"/>
            </a:pPr>
            <a:r>
              <a:rPr lang="en-US" sz="2799">
                <a:solidFill>
                  <a:srgbClr val="272727"/>
                </a:solidFill>
                <a:latin typeface="Open Sans"/>
                <a:ea typeface="Open Sans"/>
                <a:cs typeface="Open Sans"/>
                <a:sym typeface="Open Sans"/>
              </a:rPr>
              <a:t>broad availability of datasets for training models</a:t>
            </a:r>
          </a:p>
          <a:p>
            <a:pPr algn="l" marL="604519" indent="-302260" lvl="1">
              <a:lnSpc>
                <a:spcPts val="4759"/>
              </a:lnSpc>
              <a:buFont typeface="Arial"/>
              <a:buChar char="•"/>
            </a:pPr>
            <a:r>
              <a:rPr lang="en-US" sz="2799">
                <a:solidFill>
                  <a:srgbClr val="272727"/>
                </a:solidFill>
                <a:latin typeface="Open Sans"/>
                <a:ea typeface="Open Sans"/>
                <a:cs typeface="Open Sans"/>
                <a:sym typeface="Open Sans"/>
              </a:rPr>
              <a:t>relative ease of web scraping</a:t>
            </a:r>
          </a:p>
          <a:p>
            <a:pPr algn="l">
              <a:lnSpc>
                <a:spcPts val="4025"/>
              </a:lnSpc>
            </a:pPr>
          </a:p>
        </p:txBody>
      </p:sp>
      <p:graphicFrame>
        <p:nvGraphicFramePr>
          <p:cNvPr name="Table 3" id="3"/>
          <p:cNvGraphicFramePr>
            <a:graphicFrameLocks noGrp="true"/>
          </p:cNvGraphicFramePr>
          <p:nvPr/>
        </p:nvGraphicFramePr>
        <p:xfrm>
          <a:off x="805705" y="4845305"/>
          <a:ext cx="16453595" cy="5057775"/>
        </p:xfrm>
        <a:graphic>
          <a:graphicData uri="http://schemas.openxmlformats.org/drawingml/2006/table">
            <a:tbl>
              <a:tblPr/>
              <a:tblGrid>
                <a:gridCol w="7734384"/>
                <a:gridCol w="8719212"/>
              </a:tblGrid>
              <a:tr h="1026911">
                <a:tc gridSpan="2">
                  <a:txBody>
                    <a:bodyPr anchor="t" rtlCol="false"/>
                    <a:lstStyle/>
                    <a:p>
                      <a:pPr algn="ctr">
                        <a:lnSpc>
                          <a:spcPts val="3919"/>
                        </a:lnSpc>
                        <a:defRPr/>
                      </a:pPr>
                      <a:r>
                        <a:rPr lang="en-US" sz="2799">
                          <a:solidFill>
                            <a:srgbClr val="000000"/>
                          </a:solidFill>
                          <a:latin typeface="Open Sans"/>
                          <a:ea typeface="Open Sans"/>
                          <a:cs typeface="Open Sans"/>
                          <a:sym typeface="Open Sans"/>
                        </a:rPr>
                        <a:t>Common machine learning methods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3919"/>
                        </a:lnSpc>
                        <a:defRPr/>
                      </a:pPr>
                      <a:r>
                        <a:rPr lang="en-US" sz="2799">
                          <a:solidFill>
                            <a:srgbClr val="000000"/>
                          </a:solidFill>
                          <a:latin typeface="Open Sans"/>
                          <a:ea typeface="Open Sans"/>
                          <a:cs typeface="Open Sans"/>
                          <a:sym typeface="Open Sans"/>
                        </a:rPr>
                        <a:t>Common machine learning methods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17313">
                <a:tc>
                  <a:txBody>
                    <a:bodyPr anchor="t" rtlCol="false"/>
                    <a:lstStyle/>
                    <a:p>
                      <a:pPr algn="ctr">
                        <a:lnSpc>
                          <a:spcPts val="3919"/>
                        </a:lnSpc>
                        <a:defRPr/>
                      </a:pPr>
                      <a:r>
                        <a:rPr lang="en-US" sz="2799">
                          <a:solidFill>
                            <a:srgbClr val="000000"/>
                          </a:solidFill>
                          <a:latin typeface="Open Sans"/>
                          <a:ea typeface="Open Sans"/>
                          <a:cs typeface="Open Sans"/>
                          <a:sym typeface="Open Sans"/>
                        </a:rPr>
                        <a:t>Machine learning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Open Sans"/>
                          <a:ea typeface="Open Sans"/>
                          <a:cs typeface="Open Sans"/>
                          <a:sym typeface="Open Sans"/>
                        </a:rPr>
                        <a:t>Deep learning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013551">
                <a:tc>
                  <a:txBody>
                    <a:bodyPr anchor="t" rtlCol="false"/>
                    <a:lstStyle/>
                    <a:p>
                      <a:pPr algn="ctr">
                        <a:lnSpc>
                          <a:spcPts val="3919"/>
                        </a:lnSpc>
                        <a:defRPr/>
                      </a:pPr>
                      <a:r>
                        <a:rPr lang="en-US" sz="2799">
                          <a:solidFill>
                            <a:srgbClr val="000000"/>
                          </a:solidFill>
                          <a:latin typeface="Open Sans"/>
                          <a:ea typeface="Open Sans"/>
                          <a:cs typeface="Open Sans"/>
                          <a:sym typeface="Open Sans"/>
                        </a:rPr>
                        <a:t>Regression</a:t>
                      </a:r>
                      <a:endParaRPr lang="en-US" sz="1100"/>
                    </a:p>
                    <a:p>
                      <a:pPr algn="ctr">
                        <a:lnSpc>
                          <a:spcPts val="3919"/>
                        </a:lnSpc>
                      </a:pPr>
                      <a:r>
                        <a:rPr lang="en-US" sz="2799">
                          <a:solidFill>
                            <a:srgbClr val="000000"/>
                          </a:solidFill>
                          <a:latin typeface="Open Sans"/>
                          <a:ea typeface="Open Sans"/>
                          <a:cs typeface="Open Sans"/>
                          <a:sym typeface="Open Sans"/>
                        </a:rPr>
                        <a:t>Support Vector Machines (SVM)</a:t>
                      </a:r>
                    </a:p>
                    <a:p>
                      <a:pPr algn="ctr">
                        <a:lnSpc>
                          <a:spcPts val="3919"/>
                        </a:lnSpc>
                      </a:pPr>
                      <a:r>
                        <a:rPr lang="en-US" sz="2799">
                          <a:solidFill>
                            <a:srgbClr val="000000"/>
                          </a:solidFill>
                          <a:latin typeface="Open Sans"/>
                          <a:ea typeface="Open Sans"/>
                          <a:cs typeface="Open Sans"/>
                          <a:sym typeface="Open Sans"/>
                        </a:rPr>
                        <a:t>Decision Tree</a:t>
                      </a:r>
                    </a:p>
                    <a:p>
                      <a:pPr algn="ctr">
                        <a:lnSpc>
                          <a:spcPts val="3919"/>
                        </a:lnSpc>
                      </a:pPr>
                      <a:r>
                        <a:rPr lang="en-US" sz="2799">
                          <a:solidFill>
                            <a:srgbClr val="000000"/>
                          </a:solidFill>
                          <a:latin typeface="Open Sans"/>
                          <a:ea typeface="Open Sans"/>
                          <a:cs typeface="Open Sans"/>
                          <a:sym typeface="Open Sans"/>
                        </a:rPr>
                        <a:t>Random Forests</a:t>
                      </a:r>
                    </a:p>
                    <a:p>
                      <a:pPr algn="ctr">
                        <a:lnSpc>
                          <a:spcPts val="3919"/>
                        </a:lnSpc>
                      </a:pPr>
                      <a:r>
                        <a:rPr lang="en-US" sz="2799">
                          <a:solidFill>
                            <a:srgbClr val="000000"/>
                          </a:solidFill>
                          <a:latin typeface="Open Sans"/>
                          <a:ea typeface="Open Sans"/>
                          <a:cs typeface="Open Sans"/>
                          <a:sym typeface="Open Sans"/>
                        </a:rPr>
                        <a:t>K-nearest Neighbors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919"/>
                        </a:lnSpc>
                        <a:defRPr/>
                      </a:pPr>
                      <a:r>
                        <a:rPr lang="en-US" sz="2799">
                          <a:solidFill>
                            <a:srgbClr val="000000"/>
                          </a:solidFill>
                          <a:latin typeface="Open Sans"/>
                          <a:ea typeface="Open Sans"/>
                          <a:cs typeface="Open Sans"/>
                          <a:sym typeface="Open Sans"/>
                        </a:rPr>
                        <a:t>Neural Networks</a:t>
                      </a:r>
                      <a:endParaRPr lang="en-US" sz="1100"/>
                    </a:p>
                    <a:p>
                      <a:pPr algn="ctr">
                        <a:lnSpc>
                          <a:spcPts val="3919"/>
                        </a:lnSpc>
                      </a:pPr>
                      <a:r>
                        <a:rPr lang="en-US" sz="2799">
                          <a:solidFill>
                            <a:srgbClr val="000000"/>
                          </a:solidFill>
                          <a:latin typeface="Open Sans"/>
                          <a:ea typeface="Open Sans"/>
                          <a:cs typeface="Open Sans"/>
                          <a:sym typeface="Open Sans"/>
                        </a:rPr>
                        <a:t>Large Language Models (LLM) e.g., BERT (Bidirectional Encoder Representations from Transformers)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4" id="4"/>
          <p:cNvSpPr txBox="true"/>
          <p:nvPr/>
        </p:nvSpPr>
        <p:spPr>
          <a:xfrm rot="0">
            <a:off x="1269531" y="262077"/>
            <a:ext cx="13742152" cy="859081"/>
          </a:xfrm>
          <a:prstGeom prst="rect">
            <a:avLst/>
          </a:prstGeom>
        </p:spPr>
        <p:txBody>
          <a:bodyPr anchor="t" rtlCol="false" tIns="0" lIns="0" bIns="0" rIns="0">
            <a:spAutoFit/>
          </a:bodyPr>
          <a:lstStyle/>
          <a:p>
            <a:pPr algn="l" marL="0" indent="0" lvl="0">
              <a:lnSpc>
                <a:spcPts val="6719"/>
              </a:lnSpc>
            </a:pPr>
            <a:r>
              <a:rPr lang="en-US" b="true" sz="4800" spc="240">
                <a:solidFill>
                  <a:srgbClr val="000000"/>
                </a:solidFill>
                <a:latin typeface="Helios Extended Bold"/>
                <a:ea typeface="Helios Extended Bold"/>
                <a:cs typeface="Helios Extended Bold"/>
                <a:sym typeface="Helios Extended Bold"/>
              </a:rPr>
              <a:t>BACKGROUND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33462" y="0"/>
            <a:ext cx="0" cy="3768928"/>
          </a:xfrm>
          <a:prstGeom prst="line">
            <a:avLst/>
          </a:prstGeom>
          <a:ln cap="flat" w="57150">
            <a:solidFill>
              <a:srgbClr val="4E6E81"/>
            </a:solidFill>
            <a:prstDash val="sysDash"/>
            <a:headEnd type="none" len="sm" w="sm"/>
            <a:tailEnd type="none" len="sm" w="sm"/>
          </a:ln>
        </p:spPr>
      </p:sp>
      <p:sp>
        <p:nvSpPr>
          <p:cNvPr name="Freeform 3" id="3"/>
          <p:cNvSpPr/>
          <p:nvPr/>
        </p:nvSpPr>
        <p:spPr>
          <a:xfrm flipH="false" flipV="false" rot="0">
            <a:off x="1884735" y="1593785"/>
            <a:ext cx="15038398" cy="8097599"/>
          </a:xfrm>
          <a:custGeom>
            <a:avLst/>
            <a:gdLst/>
            <a:ahLst/>
            <a:cxnLst/>
            <a:rect r="r" b="b" t="t" l="l"/>
            <a:pathLst>
              <a:path h="8097599" w="15038398">
                <a:moveTo>
                  <a:pt x="0" y="0"/>
                </a:moveTo>
                <a:lnTo>
                  <a:pt x="15038397" y="0"/>
                </a:lnTo>
                <a:lnTo>
                  <a:pt x="15038397" y="8097599"/>
                </a:lnTo>
                <a:lnTo>
                  <a:pt x="0" y="8097599"/>
                </a:lnTo>
                <a:lnTo>
                  <a:pt x="0" y="0"/>
                </a:lnTo>
                <a:close/>
              </a:path>
            </a:pathLst>
          </a:custGeom>
          <a:blipFill>
            <a:blip r:embed="rId2"/>
            <a:stretch>
              <a:fillRect l="0" t="0" r="0" b="0"/>
            </a:stretch>
          </a:blipFill>
        </p:spPr>
      </p:sp>
      <p:sp>
        <p:nvSpPr>
          <p:cNvPr name="TextBox 4" id="4"/>
          <p:cNvSpPr txBox="true"/>
          <p:nvPr/>
        </p:nvSpPr>
        <p:spPr>
          <a:xfrm rot="0">
            <a:off x="1269531" y="262077"/>
            <a:ext cx="6996120" cy="859089"/>
          </a:xfrm>
          <a:prstGeom prst="rect">
            <a:avLst/>
          </a:prstGeom>
        </p:spPr>
        <p:txBody>
          <a:bodyPr anchor="t" rtlCol="false" tIns="0" lIns="0" bIns="0" rIns="0">
            <a:spAutoFit/>
          </a:bodyPr>
          <a:lstStyle/>
          <a:p>
            <a:pPr algn="l" marL="0" indent="0" lvl="0">
              <a:lnSpc>
                <a:spcPts val="6719"/>
              </a:lnSpc>
            </a:pPr>
            <a:r>
              <a:rPr lang="en-US" b="true" sz="4800" spc="240">
                <a:solidFill>
                  <a:srgbClr val="000000"/>
                </a:solidFill>
                <a:latin typeface="Helios Extended Bold"/>
                <a:ea typeface="Helios Extended Bold"/>
                <a:cs typeface="Helios Extended Bold"/>
                <a:sym typeface="Helios Extended Bold"/>
              </a:rPr>
              <a:t>METHODOLOGY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33462" y="0"/>
            <a:ext cx="0" cy="3768928"/>
          </a:xfrm>
          <a:prstGeom prst="line">
            <a:avLst/>
          </a:prstGeom>
          <a:ln cap="flat" w="57150">
            <a:solidFill>
              <a:srgbClr val="4E6E81"/>
            </a:solidFill>
            <a:prstDash val="sysDash"/>
            <a:headEnd type="none" len="sm" w="sm"/>
            <a:tailEnd type="none" len="sm" w="sm"/>
          </a:ln>
        </p:spPr>
      </p:sp>
      <p:grpSp>
        <p:nvGrpSpPr>
          <p:cNvPr name="Group 3" id="3"/>
          <p:cNvGrpSpPr/>
          <p:nvPr/>
        </p:nvGrpSpPr>
        <p:grpSpPr>
          <a:xfrm rot="0">
            <a:off x="1924382" y="1494591"/>
            <a:ext cx="3128088" cy="2061069"/>
            <a:chOff x="0" y="0"/>
            <a:chExt cx="823859" cy="542833"/>
          </a:xfrm>
        </p:grpSpPr>
        <p:sp>
          <p:nvSpPr>
            <p:cNvPr name="Freeform 4" id="4"/>
            <p:cNvSpPr/>
            <p:nvPr/>
          </p:nvSpPr>
          <p:spPr>
            <a:xfrm flipH="false" flipV="false" rot="0">
              <a:off x="0" y="0"/>
              <a:ext cx="823859" cy="542833"/>
            </a:xfrm>
            <a:custGeom>
              <a:avLst/>
              <a:gdLst/>
              <a:ahLst/>
              <a:cxnLst/>
              <a:rect r="r" b="b" t="t" l="l"/>
              <a:pathLst>
                <a:path h="542833" w="823859">
                  <a:moveTo>
                    <a:pt x="126223" y="0"/>
                  </a:moveTo>
                  <a:lnTo>
                    <a:pt x="697635" y="0"/>
                  </a:lnTo>
                  <a:cubicBezTo>
                    <a:pt x="731112" y="0"/>
                    <a:pt x="763217" y="13299"/>
                    <a:pt x="786889" y="36970"/>
                  </a:cubicBezTo>
                  <a:cubicBezTo>
                    <a:pt x="810560" y="60641"/>
                    <a:pt x="823859" y="92747"/>
                    <a:pt x="823859" y="126223"/>
                  </a:cubicBezTo>
                  <a:lnTo>
                    <a:pt x="823859" y="416610"/>
                  </a:lnTo>
                  <a:cubicBezTo>
                    <a:pt x="823859" y="450086"/>
                    <a:pt x="810560" y="482191"/>
                    <a:pt x="786889" y="505863"/>
                  </a:cubicBezTo>
                  <a:cubicBezTo>
                    <a:pt x="763217" y="529534"/>
                    <a:pt x="731112" y="542833"/>
                    <a:pt x="697635" y="542833"/>
                  </a:cubicBezTo>
                  <a:lnTo>
                    <a:pt x="126223" y="542833"/>
                  </a:lnTo>
                  <a:cubicBezTo>
                    <a:pt x="92747" y="542833"/>
                    <a:pt x="60641" y="529534"/>
                    <a:pt x="36970" y="505863"/>
                  </a:cubicBezTo>
                  <a:cubicBezTo>
                    <a:pt x="13299" y="482191"/>
                    <a:pt x="0" y="450086"/>
                    <a:pt x="0" y="416610"/>
                  </a:cubicBezTo>
                  <a:lnTo>
                    <a:pt x="0" y="126223"/>
                  </a:lnTo>
                  <a:cubicBezTo>
                    <a:pt x="0" y="92747"/>
                    <a:pt x="13299" y="60641"/>
                    <a:pt x="36970" y="36970"/>
                  </a:cubicBezTo>
                  <a:cubicBezTo>
                    <a:pt x="60641" y="13299"/>
                    <a:pt x="92747" y="0"/>
                    <a:pt x="126223" y="0"/>
                  </a:cubicBezTo>
                  <a:close/>
                </a:path>
              </a:pathLst>
            </a:custGeom>
            <a:solidFill>
              <a:srgbClr val="FFEEA9"/>
            </a:solidFill>
          </p:spPr>
        </p:sp>
        <p:sp>
          <p:nvSpPr>
            <p:cNvPr name="TextBox 5" id="5"/>
            <p:cNvSpPr txBox="true"/>
            <p:nvPr/>
          </p:nvSpPr>
          <p:spPr>
            <a:xfrm>
              <a:off x="0" y="-66675"/>
              <a:ext cx="823859" cy="609508"/>
            </a:xfrm>
            <a:prstGeom prst="rect">
              <a:avLst/>
            </a:prstGeom>
          </p:spPr>
          <p:txBody>
            <a:bodyPr anchor="ctr" rtlCol="false" tIns="50800" lIns="50800" bIns="50800" rIns="50800"/>
            <a:lstStyle/>
            <a:p>
              <a:pPr algn="ctr">
                <a:lnSpc>
                  <a:spcPts val="3919"/>
                </a:lnSpc>
              </a:pPr>
              <a:r>
                <a:rPr lang="en-US" b="true" sz="2799" spc="279">
                  <a:solidFill>
                    <a:srgbClr val="000000"/>
                  </a:solidFill>
                  <a:latin typeface="Lato Bold"/>
                  <a:ea typeface="Lato Bold"/>
                  <a:cs typeface="Lato Bold"/>
                  <a:sym typeface="Lato Bold"/>
                </a:rPr>
                <a:t>Data Acquisition</a:t>
              </a:r>
            </a:p>
          </p:txBody>
        </p:sp>
      </p:grpSp>
      <p:grpSp>
        <p:nvGrpSpPr>
          <p:cNvPr name="Group 6" id="6"/>
          <p:cNvGrpSpPr/>
          <p:nvPr/>
        </p:nvGrpSpPr>
        <p:grpSpPr>
          <a:xfrm rot="0">
            <a:off x="8265651" y="1494591"/>
            <a:ext cx="3128088" cy="2061069"/>
            <a:chOff x="0" y="0"/>
            <a:chExt cx="823859" cy="542833"/>
          </a:xfrm>
        </p:grpSpPr>
        <p:sp>
          <p:nvSpPr>
            <p:cNvPr name="Freeform 7" id="7"/>
            <p:cNvSpPr/>
            <p:nvPr/>
          </p:nvSpPr>
          <p:spPr>
            <a:xfrm flipH="false" flipV="false" rot="0">
              <a:off x="0" y="0"/>
              <a:ext cx="823859" cy="542833"/>
            </a:xfrm>
            <a:custGeom>
              <a:avLst/>
              <a:gdLst/>
              <a:ahLst/>
              <a:cxnLst/>
              <a:rect r="r" b="b" t="t" l="l"/>
              <a:pathLst>
                <a:path h="542833" w="823859">
                  <a:moveTo>
                    <a:pt x="126223" y="0"/>
                  </a:moveTo>
                  <a:lnTo>
                    <a:pt x="697635" y="0"/>
                  </a:lnTo>
                  <a:cubicBezTo>
                    <a:pt x="731112" y="0"/>
                    <a:pt x="763217" y="13299"/>
                    <a:pt x="786889" y="36970"/>
                  </a:cubicBezTo>
                  <a:cubicBezTo>
                    <a:pt x="810560" y="60641"/>
                    <a:pt x="823859" y="92747"/>
                    <a:pt x="823859" y="126223"/>
                  </a:cubicBezTo>
                  <a:lnTo>
                    <a:pt x="823859" y="416610"/>
                  </a:lnTo>
                  <a:cubicBezTo>
                    <a:pt x="823859" y="450086"/>
                    <a:pt x="810560" y="482191"/>
                    <a:pt x="786889" y="505863"/>
                  </a:cubicBezTo>
                  <a:cubicBezTo>
                    <a:pt x="763217" y="529534"/>
                    <a:pt x="731112" y="542833"/>
                    <a:pt x="697635" y="542833"/>
                  </a:cubicBezTo>
                  <a:lnTo>
                    <a:pt x="126223" y="542833"/>
                  </a:lnTo>
                  <a:cubicBezTo>
                    <a:pt x="92747" y="542833"/>
                    <a:pt x="60641" y="529534"/>
                    <a:pt x="36970" y="505863"/>
                  </a:cubicBezTo>
                  <a:cubicBezTo>
                    <a:pt x="13299" y="482191"/>
                    <a:pt x="0" y="450086"/>
                    <a:pt x="0" y="416610"/>
                  </a:cubicBezTo>
                  <a:lnTo>
                    <a:pt x="0" y="126223"/>
                  </a:lnTo>
                  <a:cubicBezTo>
                    <a:pt x="0" y="92747"/>
                    <a:pt x="13299" y="60641"/>
                    <a:pt x="36970" y="36970"/>
                  </a:cubicBezTo>
                  <a:cubicBezTo>
                    <a:pt x="60641" y="13299"/>
                    <a:pt x="92747" y="0"/>
                    <a:pt x="126223" y="0"/>
                  </a:cubicBezTo>
                  <a:close/>
                </a:path>
              </a:pathLst>
            </a:custGeom>
            <a:solidFill>
              <a:srgbClr val="FFEEA9"/>
            </a:solidFill>
          </p:spPr>
        </p:sp>
        <p:sp>
          <p:nvSpPr>
            <p:cNvPr name="TextBox 8" id="8"/>
            <p:cNvSpPr txBox="true"/>
            <p:nvPr/>
          </p:nvSpPr>
          <p:spPr>
            <a:xfrm>
              <a:off x="0" y="-66675"/>
              <a:ext cx="823859" cy="609508"/>
            </a:xfrm>
            <a:prstGeom prst="rect">
              <a:avLst/>
            </a:prstGeom>
          </p:spPr>
          <p:txBody>
            <a:bodyPr anchor="ctr" rtlCol="false" tIns="50800" lIns="50800" bIns="50800" rIns="50800"/>
            <a:lstStyle/>
            <a:p>
              <a:pPr algn="ctr">
                <a:lnSpc>
                  <a:spcPts val="3919"/>
                </a:lnSpc>
              </a:pPr>
              <a:r>
                <a:rPr lang="en-US" b="true" sz="2799" spc="279">
                  <a:solidFill>
                    <a:srgbClr val="000000"/>
                  </a:solidFill>
                  <a:latin typeface="Lato Bold"/>
                  <a:ea typeface="Lato Bold"/>
                  <a:cs typeface="Lato Bold"/>
                  <a:sym typeface="Lato Bold"/>
                </a:rPr>
                <a:t>Data Annotation</a:t>
              </a:r>
            </a:p>
          </p:txBody>
        </p:sp>
      </p:grpSp>
      <p:grpSp>
        <p:nvGrpSpPr>
          <p:cNvPr name="Group 9" id="9"/>
          <p:cNvGrpSpPr/>
          <p:nvPr/>
        </p:nvGrpSpPr>
        <p:grpSpPr>
          <a:xfrm rot="0">
            <a:off x="13833673" y="1391193"/>
            <a:ext cx="3128088" cy="2267866"/>
            <a:chOff x="0" y="0"/>
            <a:chExt cx="823859" cy="597298"/>
          </a:xfrm>
        </p:grpSpPr>
        <p:sp>
          <p:nvSpPr>
            <p:cNvPr name="Freeform 10" id="10"/>
            <p:cNvSpPr/>
            <p:nvPr/>
          </p:nvSpPr>
          <p:spPr>
            <a:xfrm flipH="false" flipV="false" rot="0">
              <a:off x="0" y="0"/>
              <a:ext cx="823859" cy="597298"/>
            </a:xfrm>
            <a:custGeom>
              <a:avLst/>
              <a:gdLst/>
              <a:ahLst/>
              <a:cxnLst/>
              <a:rect r="r" b="b" t="t" l="l"/>
              <a:pathLst>
                <a:path h="597298" w="823859">
                  <a:moveTo>
                    <a:pt x="126223" y="0"/>
                  </a:moveTo>
                  <a:lnTo>
                    <a:pt x="697635" y="0"/>
                  </a:lnTo>
                  <a:cubicBezTo>
                    <a:pt x="731112" y="0"/>
                    <a:pt x="763217" y="13299"/>
                    <a:pt x="786889" y="36970"/>
                  </a:cubicBezTo>
                  <a:cubicBezTo>
                    <a:pt x="810560" y="60641"/>
                    <a:pt x="823859" y="92747"/>
                    <a:pt x="823859" y="126223"/>
                  </a:cubicBezTo>
                  <a:lnTo>
                    <a:pt x="823859" y="471075"/>
                  </a:lnTo>
                  <a:cubicBezTo>
                    <a:pt x="823859" y="540786"/>
                    <a:pt x="767346" y="597298"/>
                    <a:pt x="697635" y="597298"/>
                  </a:cubicBezTo>
                  <a:lnTo>
                    <a:pt x="126223" y="597298"/>
                  </a:lnTo>
                  <a:cubicBezTo>
                    <a:pt x="92747" y="597298"/>
                    <a:pt x="60641" y="583999"/>
                    <a:pt x="36970" y="560328"/>
                  </a:cubicBezTo>
                  <a:cubicBezTo>
                    <a:pt x="13299" y="536656"/>
                    <a:pt x="0" y="504551"/>
                    <a:pt x="0" y="471075"/>
                  </a:cubicBezTo>
                  <a:lnTo>
                    <a:pt x="0" y="126223"/>
                  </a:lnTo>
                  <a:cubicBezTo>
                    <a:pt x="0" y="92747"/>
                    <a:pt x="13299" y="60641"/>
                    <a:pt x="36970" y="36970"/>
                  </a:cubicBezTo>
                  <a:cubicBezTo>
                    <a:pt x="60641" y="13299"/>
                    <a:pt x="92747" y="0"/>
                    <a:pt x="126223" y="0"/>
                  </a:cubicBezTo>
                  <a:close/>
                </a:path>
              </a:pathLst>
            </a:custGeom>
            <a:solidFill>
              <a:srgbClr val="FFEEA9"/>
            </a:solidFill>
          </p:spPr>
        </p:sp>
        <p:sp>
          <p:nvSpPr>
            <p:cNvPr name="TextBox 11" id="11"/>
            <p:cNvSpPr txBox="true"/>
            <p:nvPr/>
          </p:nvSpPr>
          <p:spPr>
            <a:xfrm>
              <a:off x="0" y="-66675"/>
              <a:ext cx="823859" cy="663973"/>
            </a:xfrm>
            <a:prstGeom prst="rect">
              <a:avLst/>
            </a:prstGeom>
          </p:spPr>
          <p:txBody>
            <a:bodyPr anchor="ctr" rtlCol="false" tIns="50800" lIns="50800" bIns="50800" rIns="50800"/>
            <a:lstStyle/>
            <a:p>
              <a:pPr algn="ctr">
                <a:lnSpc>
                  <a:spcPts val="3919"/>
                </a:lnSpc>
              </a:pPr>
              <a:r>
                <a:rPr lang="en-US" b="true" sz="2799" spc="279">
                  <a:solidFill>
                    <a:srgbClr val="000000"/>
                  </a:solidFill>
                  <a:latin typeface="Lato Bold"/>
                  <a:ea typeface="Lato Bold"/>
                  <a:cs typeface="Lato Bold"/>
                  <a:sym typeface="Lato Bold"/>
                </a:rPr>
                <a:t>Data Preprocessing</a:t>
              </a:r>
            </a:p>
          </p:txBody>
        </p:sp>
      </p:grpSp>
      <p:grpSp>
        <p:nvGrpSpPr>
          <p:cNvPr name="Group 12" id="12"/>
          <p:cNvGrpSpPr/>
          <p:nvPr/>
        </p:nvGrpSpPr>
        <p:grpSpPr>
          <a:xfrm rot="0">
            <a:off x="5784516" y="2155541"/>
            <a:ext cx="1230896" cy="952437"/>
            <a:chOff x="0" y="0"/>
            <a:chExt cx="1050434" cy="812800"/>
          </a:xfrm>
        </p:grpSpPr>
        <p:sp>
          <p:nvSpPr>
            <p:cNvPr name="Freeform 13" id="13"/>
            <p:cNvSpPr/>
            <p:nvPr/>
          </p:nvSpPr>
          <p:spPr>
            <a:xfrm flipH="false" flipV="false" rot="0">
              <a:off x="0" y="0"/>
              <a:ext cx="1050434" cy="812800"/>
            </a:xfrm>
            <a:custGeom>
              <a:avLst/>
              <a:gdLst/>
              <a:ahLst/>
              <a:cxnLst/>
              <a:rect r="r" b="b" t="t" l="l"/>
              <a:pathLst>
                <a:path h="812800" w="1050434">
                  <a:moveTo>
                    <a:pt x="1050434" y="406400"/>
                  </a:moveTo>
                  <a:lnTo>
                    <a:pt x="644034" y="0"/>
                  </a:lnTo>
                  <a:lnTo>
                    <a:pt x="644034" y="203200"/>
                  </a:lnTo>
                  <a:lnTo>
                    <a:pt x="0" y="203200"/>
                  </a:lnTo>
                  <a:lnTo>
                    <a:pt x="0" y="609600"/>
                  </a:lnTo>
                  <a:lnTo>
                    <a:pt x="644034" y="609600"/>
                  </a:lnTo>
                  <a:lnTo>
                    <a:pt x="644034" y="812800"/>
                  </a:lnTo>
                  <a:lnTo>
                    <a:pt x="1050434" y="406400"/>
                  </a:lnTo>
                  <a:close/>
                </a:path>
              </a:pathLst>
            </a:custGeom>
            <a:solidFill>
              <a:srgbClr val="FF914D"/>
            </a:solidFill>
          </p:spPr>
        </p:sp>
        <p:sp>
          <p:nvSpPr>
            <p:cNvPr name="TextBox 14" id="14"/>
            <p:cNvSpPr txBox="true"/>
            <p:nvPr/>
          </p:nvSpPr>
          <p:spPr>
            <a:xfrm>
              <a:off x="0" y="165100"/>
              <a:ext cx="948834" cy="444500"/>
            </a:xfrm>
            <a:prstGeom prst="rect">
              <a:avLst/>
            </a:prstGeom>
          </p:spPr>
          <p:txBody>
            <a:bodyPr anchor="ctr" rtlCol="false" tIns="50800" lIns="50800" bIns="50800" rIns="50800"/>
            <a:lstStyle/>
            <a:p>
              <a:pPr algn="ctr">
                <a:lnSpc>
                  <a:spcPts val="2356"/>
                </a:lnSpc>
              </a:pPr>
            </a:p>
          </p:txBody>
        </p:sp>
      </p:grpSp>
      <p:grpSp>
        <p:nvGrpSpPr>
          <p:cNvPr name="Group 15" id="15"/>
          <p:cNvGrpSpPr/>
          <p:nvPr/>
        </p:nvGrpSpPr>
        <p:grpSpPr>
          <a:xfrm rot="0">
            <a:off x="12007348" y="2228672"/>
            <a:ext cx="1092900" cy="952437"/>
            <a:chOff x="0" y="0"/>
            <a:chExt cx="932670" cy="812800"/>
          </a:xfrm>
        </p:grpSpPr>
        <p:sp>
          <p:nvSpPr>
            <p:cNvPr name="Freeform 16" id="16"/>
            <p:cNvSpPr/>
            <p:nvPr/>
          </p:nvSpPr>
          <p:spPr>
            <a:xfrm flipH="false" flipV="false" rot="0">
              <a:off x="0" y="0"/>
              <a:ext cx="932670" cy="812800"/>
            </a:xfrm>
            <a:custGeom>
              <a:avLst/>
              <a:gdLst/>
              <a:ahLst/>
              <a:cxnLst/>
              <a:rect r="r" b="b" t="t" l="l"/>
              <a:pathLst>
                <a:path h="812800" w="932670">
                  <a:moveTo>
                    <a:pt x="932670" y="406400"/>
                  </a:moveTo>
                  <a:lnTo>
                    <a:pt x="526270" y="0"/>
                  </a:lnTo>
                  <a:lnTo>
                    <a:pt x="526270" y="203200"/>
                  </a:lnTo>
                  <a:lnTo>
                    <a:pt x="0" y="203200"/>
                  </a:lnTo>
                  <a:lnTo>
                    <a:pt x="0" y="609600"/>
                  </a:lnTo>
                  <a:lnTo>
                    <a:pt x="526270" y="609600"/>
                  </a:lnTo>
                  <a:lnTo>
                    <a:pt x="526270" y="812800"/>
                  </a:lnTo>
                  <a:lnTo>
                    <a:pt x="932670" y="406400"/>
                  </a:lnTo>
                  <a:close/>
                </a:path>
              </a:pathLst>
            </a:custGeom>
            <a:solidFill>
              <a:srgbClr val="FF914D"/>
            </a:solidFill>
          </p:spPr>
        </p:sp>
        <p:sp>
          <p:nvSpPr>
            <p:cNvPr name="TextBox 17" id="17"/>
            <p:cNvSpPr txBox="true"/>
            <p:nvPr/>
          </p:nvSpPr>
          <p:spPr>
            <a:xfrm>
              <a:off x="0" y="165100"/>
              <a:ext cx="831070" cy="444500"/>
            </a:xfrm>
            <a:prstGeom prst="rect">
              <a:avLst/>
            </a:prstGeom>
          </p:spPr>
          <p:txBody>
            <a:bodyPr anchor="ctr" rtlCol="false" tIns="50800" lIns="50800" bIns="50800" rIns="50800"/>
            <a:lstStyle/>
            <a:p>
              <a:pPr algn="ctr">
                <a:lnSpc>
                  <a:spcPts val="2356"/>
                </a:lnSpc>
              </a:pPr>
            </a:p>
          </p:txBody>
        </p:sp>
      </p:grpSp>
      <p:sp>
        <p:nvSpPr>
          <p:cNvPr name="Freeform 18" id="18"/>
          <p:cNvSpPr/>
          <p:nvPr/>
        </p:nvSpPr>
        <p:spPr>
          <a:xfrm flipH="false" flipV="false" rot="0">
            <a:off x="783946" y="7073706"/>
            <a:ext cx="11232036" cy="3097921"/>
          </a:xfrm>
          <a:custGeom>
            <a:avLst/>
            <a:gdLst/>
            <a:ahLst/>
            <a:cxnLst/>
            <a:rect r="r" b="b" t="t" l="l"/>
            <a:pathLst>
              <a:path h="3097921" w="11232036">
                <a:moveTo>
                  <a:pt x="0" y="0"/>
                </a:moveTo>
                <a:lnTo>
                  <a:pt x="11232036" y="0"/>
                </a:lnTo>
                <a:lnTo>
                  <a:pt x="11232036" y="3097922"/>
                </a:lnTo>
                <a:lnTo>
                  <a:pt x="0" y="3097922"/>
                </a:lnTo>
                <a:lnTo>
                  <a:pt x="0" y="0"/>
                </a:lnTo>
                <a:close/>
              </a:path>
            </a:pathLst>
          </a:custGeom>
          <a:blipFill>
            <a:blip r:embed="rId2"/>
            <a:stretch>
              <a:fillRect l="0" t="0" r="0" b="0"/>
            </a:stretch>
          </a:blipFill>
          <a:ln w="19050" cap="sq">
            <a:solidFill>
              <a:srgbClr val="000000"/>
            </a:solidFill>
            <a:prstDash val="solid"/>
            <a:miter/>
          </a:ln>
        </p:spPr>
      </p:sp>
      <p:sp>
        <p:nvSpPr>
          <p:cNvPr name="TextBox 19" id="19"/>
          <p:cNvSpPr txBox="true"/>
          <p:nvPr/>
        </p:nvSpPr>
        <p:spPr>
          <a:xfrm rot="0">
            <a:off x="1269531" y="262077"/>
            <a:ext cx="6996120" cy="859089"/>
          </a:xfrm>
          <a:prstGeom prst="rect">
            <a:avLst/>
          </a:prstGeom>
        </p:spPr>
        <p:txBody>
          <a:bodyPr anchor="t" rtlCol="false" tIns="0" lIns="0" bIns="0" rIns="0">
            <a:spAutoFit/>
          </a:bodyPr>
          <a:lstStyle/>
          <a:p>
            <a:pPr algn="l" marL="0" indent="0" lvl="0">
              <a:lnSpc>
                <a:spcPts val="6719"/>
              </a:lnSpc>
            </a:pPr>
            <a:r>
              <a:rPr lang="en-US" b="true" sz="4800" spc="240">
                <a:solidFill>
                  <a:srgbClr val="000000"/>
                </a:solidFill>
                <a:latin typeface="Helios Extended Bold"/>
                <a:ea typeface="Helios Extended Bold"/>
                <a:cs typeface="Helios Extended Bold"/>
                <a:sym typeface="Helios Extended Bold"/>
              </a:rPr>
              <a:t>METHODOLOGY</a:t>
            </a:r>
          </a:p>
        </p:txBody>
      </p:sp>
      <p:sp>
        <p:nvSpPr>
          <p:cNvPr name="TextBox 20" id="20"/>
          <p:cNvSpPr txBox="true"/>
          <p:nvPr/>
        </p:nvSpPr>
        <p:spPr>
          <a:xfrm rot="0">
            <a:off x="13147873" y="4084010"/>
            <a:ext cx="4937976" cy="2524125"/>
          </a:xfrm>
          <a:prstGeom prst="rect">
            <a:avLst/>
          </a:prstGeom>
        </p:spPr>
        <p:txBody>
          <a:bodyPr anchor="t" rtlCol="false" tIns="0" lIns="0" bIns="0" rIns="0">
            <a:spAutoFit/>
          </a:bodyPr>
          <a:lstStyle/>
          <a:p>
            <a:pPr algn="l" marL="518160" indent="-259080" lvl="1">
              <a:lnSpc>
                <a:spcPts val="4079"/>
              </a:lnSpc>
              <a:buFont typeface="Arial"/>
              <a:buChar char="•"/>
            </a:pPr>
            <a:r>
              <a:rPr lang="en-US" b="true" sz="2400">
                <a:solidFill>
                  <a:srgbClr val="272727"/>
                </a:solidFill>
                <a:latin typeface="Open Sans Bold"/>
                <a:ea typeface="Open Sans Bold"/>
                <a:cs typeface="Open Sans Bold"/>
                <a:sym typeface="Open Sans Bold"/>
              </a:rPr>
              <a:t>Case folding</a:t>
            </a:r>
          </a:p>
          <a:p>
            <a:pPr algn="l" marL="518160" indent="-259080" lvl="1">
              <a:lnSpc>
                <a:spcPts val="4079"/>
              </a:lnSpc>
              <a:buFont typeface="Arial"/>
              <a:buChar char="•"/>
            </a:pPr>
            <a:r>
              <a:rPr lang="en-US" b="true" sz="2400">
                <a:solidFill>
                  <a:srgbClr val="272727"/>
                </a:solidFill>
                <a:latin typeface="Open Sans Bold"/>
                <a:ea typeface="Open Sans Bold"/>
                <a:cs typeface="Open Sans Bold"/>
                <a:sym typeface="Open Sans Bold"/>
              </a:rPr>
              <a:t>Remove URLs, special characters, digits, non ASCII, punctuations</a:t>
            </a:r>
          </a:p>
          <a:p>
            <a:pPr algn="l" marL="518160" indent="-259080" lvl="1">
              <a:lnSpc>
                <a:spcPts val="4079"/>
              </a:lnSpc>
              <a:buFont typeface="Arial"/>
              <a:buChar char="•"/>
            </a:pPr>
            <a:r>
              <a:rPr lang="en-US" b="true" sz="2400">
                <a:solidFill>
                  <a:srgbClr val="272727"/>
                </a:solidFill>
                <a:latin typeface="Open Sans Bold"/>
                <a:ea typeface="Open Sans Bold"/>
                <a:cs typeface="Open Sans Bold"/>
                <a:sym typeface="Open Sans Bold"/>
              </a:rPr>
              <a:t>Lemmatization</a:t>
            </a:r>
          </a:p>
        </p:txBody>
      </p:sp>
      <p:sp>
        <p:nvSpPr>
          <p:cNvPr name="TextBox 21" id="21"/>
          <p:cNvSpPr txBox="true"/>
          <p:nvPr/>
        </p:nvSpPr>
        <p:spPr>
          <a:xfrm rot="0">
            <a:off x="1079095" y="3743257"/>
            <a:ext cx="6238521" cy="3038475"/>
          </a:xfrm>
          <a:prstGeom prst="rect">
            <a:avLst/>
          </a:prstGeom>
        </p:spPr>
        <p:txBody>
          <a:bodyPr anchor="t" rtlCol="false" tIns="0" lIns="0" bIns="0" rIns="0">
            <a:spAutoFit/>
          </a:bodyPr>
          <a:lstStyle/>
          <a:p>
            <a:pPr algn="l" marL="518160" indent="-259080" lvl="1">
              <a:lnSpc>
                <a:spcPts val="4079"/>
              </a:lnSpc>
              <a:buFont typeface="Arial"/>
              <a:buChar char="•"/>
            </a:pPr>
            <a:r>
              <a:rPr lang="en-US" b="true" sz="2400">
                <a:solidFill>
                  <a:srgbClr val="272727"/>
                </a:solidFill>
                <a:latin typeface="Open Sans Bold"/>
                <a:ea typeface="Open Sans Bold"/>
                <a:cs typeface="Open Sans Bold"/>
                <a:sym typeface="Open Sans Bold"/>
              </a:rPr>
              <a:t>Web scraping of box office movies for diverse reviews from The Movie Database (</a:t>
            </a:r>
            <a:r>
              <a:rPr lang="en-US" b="true" sz="2400">
                <a:solidFill>
                  <a:srgbClr val="272727"/>
                </a:solidFill>
                <a:latin typeface="Open Sans Bold"/>
                <a:ea typeface="Open Sans Bold"/>
                <a:cs typeface="Open Sans Bold"/>
                <a:sym typeface="Open Sans Bold"/>
                <a:hlinkClick r:id="rId3" tooltip="https://www.themoviedb.org"/>
              </a:rPr>
              <a:t>TMDB</a:t>
            </a:r>
            <a:r>
              <a:rPr lang="en-US" b="true" sz="2400">
                <a:solidFill>
                  <a:srgbClr val="272727"/>
                </a:solidFill>
                <a:latin typeface="Open Sans Bold"/>
                <a:ea typeface="Open Sans Bold"/>
                <a:cs typeface="Open Sans Bold"/>
                <a:sym typeface="Open Sans Bold"/>
              </a:rPr>
              <a:t>)</a:t>
            </a:r>
          </a:p>
          <a:p>
            <a:pPr algn="l" marL="518160" indent="-259080" lvl="1">
              <a:lnSpc>
                <a:spcPts val="4079"/>
              </a:lnSpc>
              <a:buFont typeface="Arial"/>
              <a:buChar char="•"/>
            </a:pPr>
            <a:r>
              <a:rPr lang="en-US" b="true" sz="2400">
                <a:solidFill>
                  <a:srgbClr val="272727"/>
                </a:solidFill>
                <a:latin typeface="Open Sans Bold"/>
                <a:ea typeface="Open Sans Bold"/>
                <a:cs typeface="Open Sans Bold"/>
                <a:sym typeface="Open Sans Bold"/>
              </a:rPr>
              <a:t>5,000 movies and 10,468 reviews</a:t>
            </a:r>
          </a:p>
          <a:p>
            <a:pPr algn="l" marL="518160" indent="-259080" lvl="1">
              <a:lnSpc>
                <a:spcPts val="4079"/>
              </a:lnSpc>
              <a:buFont typeface="Arial"/>
              <a:buChar char="•"/>
            </a:pPr>
            <a:r>
              <a:rPr lang="en-US" b="true" sz="2400">
                <a:solidFill>
                  <a:srgbClr val="272727"/>
                </a:solidFill>
                <a:latin typeface="Open Sans Bold"/>
                <a:ea typeface="Open Sans Bold"/>
                <a:cs typeface="Open Sans Bold"/>
                <a:sym typeface="Open Sans Bold"/>
              </a:rPr>
              <a:t>Tools: Selenium, ChromeDriver, Beautiful Soup</a:t>
            </a:r>
          </a:p>
        </p:txBody>
      </p:sp>
      <p:sp>
        <p:nvSpPr>
          <p:cNvPr name="TextBox 22" id="22"/>
          <p:cNvSpPr txBox="true"/>
          <p:nvPr/>
        </p:nvSpPr>
        <p:spPr>
          <a:xfrm rot="0">
            <a:off x="7317616" y="3897588"/>
            <a:ext cx="5782633" cy="2524125"/>
          </a:xfrm>
          <a:prstGeom prst="rect">
            <a:avLst/>
          </a:prstGeom>
        </p:spPr>
        <p:txBody>
          <a:bodyPr anchor="t" rtlCol="false" tIns="0" lIns="0" bIns="0" rIns="0">
            <a:spAutoFit/>
          </a:bodyPr>
          <a:lstStyle/>
          <a:p>
            <a:pPr algn="l" marL="518160" indent="-259080" lvl="1">
              <a:lnSpc>
                <a:spcPts val="4079"/>
              </a:lnSpc>
              <a:buFont typeface="Arial"/>
              <a:buChar char="•"/>
            </a:pPr>
            <a:r>
              <a:rPr lang="en-US" b="true" sz="2400">
                <a:solidFill>
                  <a:srgbClr val="272727"/>
                </a:solidFill>
                <a:latin typeface="Open Sans Bold"/>
                <a:ea typeface="Open Sans Bold"/>
                <a:cs typeface="Open Sans Bold"/>
                <a:sym typeface="Open Sans Bold"/>
              </a:rPr>
              <a:t> Use pre-trained models (</a:t>
            </a:r>
            <a:r>
              <a:rPr lang="en-US" b="true" sz="2400">
                <a:solidFill>
                  <a:srgbClr val="1D4ED8"/>
                </a:solidFill>
                <a:latin typeface="Open Sans Bold"/>
                <a:ea typeface="Open Sans Bold"/>
                <a:cs typeface="Open Sans Bold"/>
                <a:sym typeface="Open Sans Bold"/>
              </a:rPr>
              <a:t>distilbert-base-uncased-finetuned-sst-2-english</a:t>
            </a:r>
            <a:r>
              <a:rPr lang="en-US" b="true" sz="2400">
                <a:solidFill>
                  <a:srgbClr val="272727"/>
                </a:solidFill>
                <a:latin typeface="Open Sans Bold"/>
                <a:ea typeface="Open Sans Bold"/>
                <a:cs typeface="Open Sans Bold"/>
                <a:sym typeface="Open Sans Bold"/>
              </a:rPr>
              <a:t>) to label data with ‘positive’ &amp; ‘negative’ labels.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4136" y="9502602"/>
            <a:ext cx="248490" cy="2484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7010810" y="1028700"/>
            <a:ext cx="248490" cy="24849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0">
            <a:off x="1233030" y="2459752"/>
            <a:ext cx="11858136" cy="7042851"/>
            <a:chOff x="0" y="0"/>
            <a:chExt cx="3731080" cy="2215984"/>
          </a:xfrm>
        </p:grpSpPr>
        <p:sp>
          <p:nvSpPr>
            <p:cNvPr name="Freeform 9" id="9"/>
            <p:cNvSpPr/>
            <p:nvPr/>
          </p:nvSpPr>
          <p:spPr>
            <a:xfrm flipH="false" flipV="false" rot="0">
              <a:off x="0" y="0"/>
              <a:ext cx="3731080" cy="2215984"/>
            </a:xfrm>
            <a:custGeom>
              <a:avLst/>
              <a:gdLst/>
              <a:ahLst/>
              <a:cxnLst/>
              <a:rect r="r" b="b" t="t" l="l"/>
              <a:pathLst>
                <a:path h="2215984" w="3731080">
                  <a:moveTo>
                    <a:pt x="33297" y="0"/>
                  </a:moveTo>
                  <a:lnTo>
                    <a:pt x="3697783" y="0"/>
                  </a:lnTo>
                  <a:cubicBezTo>
                    <a:pt x="3706614" y="0"/>
                    <a:pt x="3715083" y="3508"/>
                    <a:pt x="3721327" y="9752"/>
                  </a:cubicBezTo>
                  <a:cubicBezTo>
                    <a:pt x="3727572" y="15997"/>
                    <a:pt x="3731080" y="24466"/>
                    <a:pt x="3731080" y="33297"/>
                  </a:cubicBezTo>
                  <a:lnTo>
                    <a:pt x="3731080" y="2182687"/>
                  </a:lnTo>
                  <a:cubicBezTo>
                    <a:pt x="3731080" y="2191518"/>
                    <a:pt x="3727572" y="2199987"/>
                    <a:pt x="3721327" y="2206231"/>
                  </a:cubicBezTo>
                  <a:cubicBezTo>
                    <a:pt x="3715083" y="2212476"/>
                    <a:pt x="3706614" y="2215984"/>
                    <a:pt x="3697783" y="2215984"/>
                  </a:cubicBezTo>
                  <a:lnTo>
                    <a:pt x="33297" y="2215984"/>
                  </a:lnTo>
                  <a:cubicBezTo>
                    <a:pt x="24466" y="2215984"/>
                    <a:pt x="15997" y="2212476"/>
                    <a:pt x="9752" y="2206231"/>
                  </a:cubicBezTo>
                  <a:cubicBezTo>
                    <a:pt x="3508" y="2199987"/>
                    <a:pt x="0" y="2191518"/>
                    <a:pt x="0" y="2182687"/>
                  </a:cubicBezTo>
                  <a:lnTo>
                    <a:pt x="0" y="33297"/>
                  </a:lnTo>
                  <a:cubicBezTo>
                    <a:pt x="0" y="24466"/>
                    <a:pt x="3508" y="15997"/>
                    <a:pt x="9752" y="9752"/>
                  </a:cubicBezTo>
                  <a:cubicBezTo>
                    <a:pt x="15997" y="3508"/>
                    <a:pt x="24466" y="0"/>
                    <a:pt x="33297" y="0"/>
                  </a:cubicBezTo>
                  <a:close/>
                </a:path>
              </a:pathLst>
            </a:custGeom>
            <a:solidFill>
              <a:srgbClr val="EFF6FF"/>
            </a:solidFill>
          </p:spPr>
        </p:sp>
        <p:sp>
          <p:nvSpPr>
            <p:cNvPr name="TextBox 10" id="10"/>
            <p:cNvSpPr txBox="true"/>
            <p:nvPr/>
          </p:nvSpPr>
          <p:spPr>
            <a:xfrm>
              <a:off x="0" y="-47625"/>
              <a:ext cx="3731080" cy="2263609"/>
            </a:xfrm>
            <a:prstGeom prst="rect">
              <a:avLst/>
            </a:prstGeom>
          </p:spPr>
          <p:txBody>
            <a:bodyPr anchor="ctr" rtlCol="false" tIns="42523" lIns="42523" bIns="42523" rIns="42523"/>
            <a:lstStyle/>
            <a:p>
              <a:pPr algn="ctr">
                <a:lnSpc>
                  <a:spcPts val="3359"/>
                </a:lnSpc>
              </a:pPr>
            </a:p>
          </p:txBody>
        </p:sp>
      </p:grpSp>
      <p:sp>
        <p:nvSpPr>
          <p:cNvPr name="TextBox 11" id="11"/>
          <p:cNvSpPr txBox="true"/>
          <p:nvPr/>
        </p:nvSpPr>
        <p:spPr>
          <a:xfrm rot="0">
            <a:off x="2028675" y="2520468"/>
            <a:ext cx="14343955" cy="424815"/>
          </a:xfrm>
          <a:prstGeom prst="rect">
            <a:avLst/>
          </a:prstGeom>
        </p:spPr>
        <p:txBody>
          <a:bodyPr anchor="t" rtlCol="false" tIns="0" lIns="0" bIns="0" rIns="0">
            <a:spAutoFit/>
          </a:bodyPr>
          <a:lstStyle/>
          <a:p>
            <a:pPr algn="just">
              <a:lnSpc>
                <a:spcPts val="3359"/>
              </a:lnSpc>
              <a:spcBef>
                <a:spcPct val="0"/>
              </a:spcBef>
            </a:pPr>
          </a:p>
        </p:txBody>
      </p:sp>
      <p:sp>
        <p:nvSpPr>
          <p:cNvPr name="Freeform 12" id="12"/>
          <p:cNvSpPr/>
          <p:nvPr/>
        </p:nvSpPr>
        <p:spPr>
          <a:xfrm flipH="false" flipV="false" rot="0">
            <a:off x="2028675" y="2816414"/>
            <a:ext cx="8560300" cy="4226648"/>
          </a:xfrm>
          <a:custGeom>
            <a:avLst/>
            <a:gdLst/>
            <a:ahLst/>
            <a:cxnLst/>
            <a:rect r="r" b="b" t="t" l="l"/>
            <a:pathLst>
              <a:path h="4226648" w="8560300">
                <a:moveTo>
                  <a:pt x="0" y="0"/>
                </a:moveTo>
                <a:lnTo>
                  <a:pt x="8560300" y="0"/>
                </a:lnTo>
                <a:lnTo>
                  <a:pt x="8560300" y="4226648"/>
                </a:lnTo>
                <a:lnTo>
                  <a:pt x="0" y="4226648"/>
                </a:lnTo>
                <a:lnTo>
                  <a:pt x="0" y="0"/>
                </a:lnTo>
                <a:close/>
              </a:path>
            </a:pathLst>
          </a:custGeom>
          <a:blipFill>
            <a:blip r:embed="rId2"/>
            <a:stretch>
              <a:fillRect l="0" t="0" r="0" b="0"/>
            </a:stretch>
          </a:blipFill>
        </p:spPr>
      </p:sp>
      <p:sp>
        <p:nvSpPr>
          <p:cNvPr name="TextBox 13" id="13"/>
          <p:cNvSpPr txBox="true"/>
          <p:nvPr/>
        </p:nvSpPr>
        <p:spPr>
          <a:xfrm rot="0">
            <a:off x="1307559" y="7416165"/>
            <a:ext cx="11783606" cy="1842135"/>
          </a:xfrm>
          <a:prstGeom prst="rect">
            <a:avLst/>
          </a:prstGeom>
        </p:spPr>
        <p:txBody>
          <a:bodyPr anchor="t" rtlCol="false" tIns="0" lIns="0" bIns="0" rIns="0">
            <a:spAutoFit/>
          </a:bodyPr>
          <a:lstStyle/>
          <a:p>
            <a:pPr algn="l" marL="453390" indent="-226695" lvl="1">
              <a:lnSpc>
                <a:spcPts val="2940"/>
              </a:lnSpc>
              <a:buFont typeface="Arial"/>
              <a:buChar char="•"/>
            </a:pPr>
            <a:r>
              <a:rPr lang="en-US" sz="2100" spc="210">
                <a:solidFill>
                  <a:srgbClr val="000000"/>
                </a:solidFill>
                <a:latin typeface="Open Sans"/>
                <a:ea typeface="Open Sans"/>
                <a:cs typeface="Open Sans"/>
                <a:sym typeface="Open Sans"/>
              </a:rPr>
              <a:t>Mean: 67.25 | Median: 70.00 | Std Dev: 20.58</a:t>
            </a:r>
          </a:p>
          <a:p>
            <a:pPr algn="l" marL="453390" indent="-226695" lvl="1">
              <a:lnSpc>
                <a:spcPts val="2940"/>
              </a:lnSpc>
              <a:buFont typeface="Arial"/>
              <a:buChar char="•"/>
            </a:pPr>
            <a:r>
              <a:rPr lang="en-US" sz="2100" spc="210">
                <a:solidFill>
                  <a:srgbClr val="000000"/>
                </a:solidFill>
                <a:latin typeface="Open Sans"/>
                <a:ea typeface="Open Sans"/>
                <a:cs typeface="Open Sans"/>
                <a:sym typeface="Open Sans"/>
              </a:rPr>
              <a:t>Left-skewed distribution： users tend to give moderately positive ratings. </a:t>
            </a:r>
          </a:p>
          <a:p>
            <a:pPr algn="l" marL="453390" indent="-226695" lvl="1">
              <a:lnSpc>
                <a:spcPts val="2940"/>
              </a:lnSpc>
              <a:buFont typeface="Arial"/>
              <a:buChar char="•"/>
            </a:pPr>
            <a:r>
              <a:rPr lang="en-US" sz="2100" spc="210">
                <a:solidFill>
                  <a:srgbClr val="000000"/>
                </a:solidFill>
                <a:latin typeface="Open Sans"/>
                <a:ea typeface="Open Sans"/>
                <a:cs typeface="Open Sans"/>
                <a:sym typeface="Open Sans"/>
              </a:rPr>
              <a:t>The distribution exhibited distinct peaks at integer values (particularly at multiples of 10), indicating users' preference for round numbers when expressing their opinions.</a:t>
            </a:r>
          </a:p>
        </p:txBody>
      </p:sp>
      <p:sp>
        <p:nvSpPr>
          <p:cNvPr name="Freeform 14" id="14"/>
          <p:cNvSpPr/>
          <p:nvPr/>
        </p:nvSpPr>
        <p:spPr>
          <a:xfrm flipH="false" flipV="false" rot="0">
            <a:off x="11598838" y="2804612"/>
            <a:ext cx="5660462" cy="4472447"/>
          </a:xfrm>
          <a:custGeom>
            <a:avLst/>
            <a:gdLst/>
            <a:ahLst/>
            <a:cxnLst/>
            <a:rect r="r" b="b" t="t" l="l"/>
            <a:pathLst>
              <a:path h="4472447" w="5660462">
                <a:moveTo>
                  <a:pt x="0" y="0"/>
                </a:moveTo>
                <a:lnTo>
                  <a:pt x="5660462" y="0"/>
                </a:lnTo>
                <a:lnTo>
                  <a:pt x="5660462" y="4472446"/>
                </a:lnTo>
                <a:lnTo>
                  <a:pt x="0" y="4472446"/>
                </a:lnTo>
                <a:lnTo>
                  <a:pt x="0" y="0"/>
                </a:lnTo>
                <a:close/>
              </a:path>
            </a:pathLst>
          </a:custGeom>
          <a:blipFill>
            <a:blip r:embed="rId3"/>
            <a:stretch>
              <a:fillRect l="-3014" t="0" r="-2159" b="0"/>
            </a:stretch>
          </a:blipFill>
        </p:spPr>
      </p:sp>
      <p:sp>
        <p:nvSpPr>
          <p:cNvPr name="TextBox 15" id="15"/>
          <p:cNvSpPr txBox="true"/>
          <p:nvPr/>
        </p:nvSpPr>
        <p:spPr>
          <a:xfrm rot="0">
            <a:off x="1233030" y="1673621"/>
            <a:ext cx="7426148" cy="500380"/>
          </a:xfrm>
          <a:prstGeom prst="rect">
            <a:avLst/>
          </a:prstGeom>
        </p:spPr>
        <p:txBody>
          <a:bodyPr anchor="t" rtlCol="false" tIns="0" lIns="0" bIns="0" rIns="0">
            <a:spAutoFit/>
          </a:bodyPr>
          <a:lstStyle/>
          <a:p>
            <a:pPr algn="l">
              <a:lnSpc>
                <a:spcPts val="3919"/>
              </a:lnSpc>
              <a:spcBef>
                <a:spcPct val="0"/>
              </a:spcBef>
            </a:pPr>
            <a:r>
              <a:rPr lang="en-US" sz="2799" spc="279">
                <a:solidFill>
                  <a:srgbClr val="1D4ED8"/>
                </a:solidFill>
                <a:latin typeface="Helvetica"/>
                <a:ea typeface="Helvetica"/>
                <a:cs typeface="Helvetica"/>
                <a:sym typeface="Helvetica"/>
              </a:rPr>
              <a:t> </a:t>
            </a:r>
            <a:r>
              <a:rPr lang="en-US" b="true" sz="2799" spc="279">
                <a:solidFill>
                  <a:srgbClr val="1D4ED8"/>
                </a:solidFill>
                <a:latin typeface="Helvetica Bold"/>
                <a:ea typeface="Helvetica Bold"/>
                <a:cs typeface="Helvetica Bold"/>
                <a:sym typeface="Helvetica Bold"/>
              </a:rPr>
              <a:t>Rating Distribution Analysis</a:t>
            </a:r>
          </a:p>
        </p:txBody>
      </p:sp>
      <p:sp>
        <p:nvSpPr>
          <p:cNvPr name="TextBox 16" id="16"/>
          <p:cNvSpPr txBox="true"/>
          <p:nvPr/>
        </p:nvSpPr>
        <p:spPr>
          <a:xfrm rot="0">
            <a:off x="1233030" y="654831"/>
            <a:ext cx="15777781" cy="809624"/>
          </a:xfrm>
          <a:prstGeom prst="rect">
            <a:avLst/>
          </a:prstGeom>
        </p:spPr>
        <p:txBody>
          <a:bodyPr anchor="t" rtlCol="false" tIns="0" lIns="0" bIns="0" rIns="0">
            <a:spAutoFit/>
          </a:bodyPr>
          <a:lstStyle/>
          <a:p>
            <a:pPr algn="l" marL="0" indent="0" lvl="0">
              <a:lnSpc>
                <a:spcPts val="6300"/>
              </a:lnSpc>
            </a:pPr>
            <a:r>
              <a:rPr lang="en-US" b="true" sz="4500" spc="225">
                <a:solidFill>
                  <a:srgbClr val="000000"/>
                </a:solidFill>
                <a:latin typeface="Helios Extended Bold"/>
                <a:ea typeface="Helios Extended Bold"/>
                <a:cs typeface="Helios Extended Bold"/>
                <a:sym typeface="Helios Extended Bold"/>
              </a:rPr>
              <a:t>EXPLORATORY DATA ANALYSIS</a:t>
            </a:r>
          </a:p>
        </p:txBody>
      </p:sp>
      <p:sp>
        <p:nvSpPr>
          <p:cNvPr name="AutoShape 17" id="17"/>
          <p:cNvSpPr/>
          <p:nvPr/>
        </p:nvSpPr>
        <p:spPr>
          <a:xfrm>
            <a:off x="894136" y="204921"/>
            <a:ext cx="0" cy="3334176"/>
          </a:xfrm>
          <a:prstGeom prst="line">
            <a:avLst/>
          </a:prstGeom>
          <a:ln cap="flat" w="57150">
            <a:solidFill>
              <a:srgbClr val="4E6E81"/>
            </a:solidFill>
            <a:prstDash val="sysDash"/>
            <a:headEnd type="none" len="sm" w="sm"/>
            <a:tailEnd type="none" len="sm" w="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DAGWR3vchAg</dc:identifier>
  <dcterms:modified xsi:type="dcterms:W3CDTF">2011-08-01T06:04:30Z</dcterms:modified>
  <cp:revision>1</cp:revision>
  <dc:title>KM6312</dc:title>
</cp:coreProperties>
</file>